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xml" ContentType="application/inkml+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81" r:id="rId1"/>
  </p:sldMasterIdLst>
  <p:notesMasterIdLst>
    <p:notesMasterId r:id="rId49"/>
  </p:notesMasterIdLst>
  <p:sldIdLst>
    <p:sldId id="256" r:id="rId2"/>
    <p:sldId id="532" r:id="rId3"/>
    <p:sldId id="374" r:id="rId4"/>
    <p:sldId id="503" r:id="rId5"/>
    <p:sldId id="504" r:id="rId6"/>
    <p:sldId id="364" r:id="rId7"/>
    <p:sldId id="365" r:id="rId8"/>
    <p:sldId id="363" r:id="rId9"/>
    <p:sldId id="366" r:id="rId10"/>
    <p:sldId id="369" r:id="rId11"/>
    <p:sldId id="367" r:id="rId12"/>
    <p:sldId id="505" r:id="rId13"/>
    <p:sldId id="401" r:id="rId14"/>
    <p:sldId id="526" r:id="rId15"/>
    <p:sldId id="402" r:id="rId16"/>
    <p:sldId id="377" r:id="rId17"/>
    <p:sldId id="271" r:id="rId18"/>
    <p:sldId id="462" r:id="rId19"/>
    <p:sldId id="443" r:id="rId20"/>
    <p:sldId id="451" r:id="rId21"/>
    <p:sldId id="512" r:id="rId22"/>
    <p:sldId id="514" r:id="rId23"/>
    <p:sldId id="515" r:id="rId24"/>
    <p:sldId id="529" r:id="rId25"/>
    <p:sldId id="458" r:id="rId26"/>
    <p:sldId id="516" r:id="rId27"/>
    <p:sldId id="517" r:id="rId28"/>
    <p:sldId id="288" r:id="rId29"/>
    <p:sldId id="524" r:id="rId30"/>
    <p:sldId id="518" r:id="rId31"/>
    <p:sldId id="509" r:id="rId32"/>
    <p:sldId id="508" r:id="rId33"/>
    <p:sldId id="519" r:id="rId34"/>
    <p:sldId id="466" r:id="rId35"/>
    <p:sldId id="528" r:id="rId36"/>
    <p:sldId id="530" r:id="rId37"/>
    <p:sldId id="481" r:id="rId38"/>
    <p:sldId id="527" r:id="rId39"/>
    <p:sldId id="520" r:id="rId40"/>
    <p:sldId id="521" r:id="rId41"/>
    <p:sldId id="523" r:id="rId42"/>
    <p:sldId id="531" r:id="rId43"/>
    <p:sldId id="468" r:id="rId44"/>
    <p:sldId id="525" r:id="rId45"/>
    <p:sldId id="398" r:id="rId46"/>
    <p:sldId id="434" r:id="rId47"/>
    <p:sldId id="533"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9431"/>
    <a:srgbClr val="79CDEF"/>
    <a:srgbClr val="98C00D"/>
    <a:srgbClr val="7F7F7F"/>
    <a:srgbClr val="2A9A18"/>
    <a:srgbClr val="7089D0"/>
    <a:srgbClr val="2143A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CB60DB-A252-F34A-83AC-386EFD73A4C5}" v="33" dt="2023-09-26T15:28:58.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72" autoAdjust="0"/>
    <p:restoredTop sz="95807" autoAdjust="0"/>
  </p:normalViewPr>
  <p:slideViewPr>
    <p:cSldViewPr snapToGrid="0" snapToObjects="1">
      <p:cViewPr varScale="1">
        <p:scale>
          <a:sx n="153" d="100"/>
          <a:sy n="153" d="100"/>
        </p:scale>
        <p:origin x="168" y="9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ogt, Jessica" userId="a692e40d-4b98-4ead-bfa8-e2cd7fcc826a" providerId="ADAL" clId="{31CB60DB-A252-F34A-83AC-386EFD73A4C5}"/>
    <pc:docChg chg="custSel delSld modSld">
      <pc:chgData name="Vogt, Jessica" userId="a692e40d-4b98-4ead-bfa8-e2cd7fcc826a" providerId="ADAL" clId="{31CB60DB-A252-F34A-83AC-386EFD73A4C5}" dt="2023-09-26T15:33:45.904" v="902" actId="20577"/>
      <pc:docMkLst>
        <pc:docMk/>
      </pc:docMkLst>
      <pc:sldChg chg="delSp modSp mod">
        <pc:chgData name="Vogt, Jessica" userId="a692e40d-4b98-4ead-bfa8-e2cd7fcc826a" providerId="ADAL" clId="{31CB60DB-A252-F34A-83AC-386EFD73A4C5}" dt="2023-09-26T15:33:45.904" v="902" actId="20577"/>
        <pc:sldMkLst>
          <pc:docMk/>
          <pc:sldMk cId="2093518276" sldId="256"/>
        </pc:sldMkLst>
        <pc:spChg chg="mod">
          <ac:chgData name="Vogt, Jessica" userId="a692e40d-4b98-4ead-bfa8-e2cd7fcc826a" providerId="ADAL" clId="{31CB60DB-A252-F34A-83AC-386EFD73A4C5}" dt="2023-09-26T14:22:05.447" v="166" actId="20577"/>
          <ac:spMkLst>
            <pc:docMk/>
            <pc:sldMk cId="2093518276" sldId="256"/>
            <ac:spMk id="2" creationId="{00000000-0000-0000-0000-000000000000}"/>
          </ac:spMkLst>
        </pc:spChg>
        <pc:spChg chg="mod">
          <ac:chgData name="Vogt, Jessica" userId="a692e40d-4b98-4ead-bfa8-e2cd7fcc826a" providerId="ADAL" clId="{31CB60DB-A252-F34A-83AC-386EFD73A4C5}" dt="2023-09-26T15:33:45.904" v="902" actId="20577"/>
          <ac:spMkLst>
            <pc:docMk/>
            <pc:sldMk cId="2093518276" sldId="256"/>
            <ac:spMk id="3" creationId="{00000000-0000-0000-0000-000000000000}"/>
          </ac:spMkLst>
        </pc:spChg>
        <pc:spChg chg="mod">
          <ac:chgData name="Vogt, Jessica" userId="a692e40d-4b98-4ead-bfa8-e2cd7fcc826a" providerId="ADAL" clId="{31CB60DB-A252-F34A-83AC-386EFD73A4C5}" dt="2023-09-26T14:21:57.648" v="143" actId="1076"/>
          <ac:spMkLst>
            <pc:docMk/>
            <pc:sldMk cId="2093518276" sldId="256"/>
            <ac:spMk id="5" creationId="{00000000-0000-0000-0000-000000000000}"/>
          </ac:spMkLst>
        </pc:spChg>
        <pc:picChg chg="del">
          <ac:chgData name="Vogt, Jessica" userId="a692e40d-4b98-4ead-bfa8-e2cd7fcc826a" providerId="ADAL" clId="{31CB60DB-A252-F34A-83AC-386EFD73A4C5}" dt="2023-09-25T15:36:58.540" v="0" actId="478"/>
          <ac:picMkLst>
            <pc:docMk/>
            <pc:sldMk cId="2093518276" sldId="256"/>
            <ac:picMk id="4" creationId="{1FE9BCC6-67C2-B24E-8341-3B2992247885}"/>
          </ac:picMkLst>
        </pc:picChg>
      </pc:sldChg>
      <pc:sldChg chg="addSp delSp modSp mod">
        <pc:chgData name="Vogt, Jessica" userId="a692e40d-4b98-4ead-bfa8-e2cd7fcc826a" providerId="ADAL" clId="{31CB60DB-A252-F34A-83AC-386EFD73A4C5}" dt="2023-09-26T14:39:29.457" v="454" actId="1076"/>
        <pc:sldMkLst>
          <pc:docMk/>
          <pc:sldMk cId="507806867" sldId="271"/>
        </pc:sldMkLst>
        <pc:spChg chg="del mod">
          <ac:chgData name="Vogt, Jessica" userId="a692e40d-4b98-4ead-bfa8-e2cd7fcc826a" providerId="ADAL" clId="{31CB60DB-A252-F34A-83AC-386EFD73A4C5}" dt="2023-09-26T14:38:46.066" v="442" actId="478"/>
          <ac:spMkLst>
            <pc:docMk/>
            <pc:sldMk cId="507806867" sldId="271"/>
            <ac:spMk id="5" creationId="{00000000-0000-0000-0000-000000000000}"/>
          </ac:spMkLst>
        </pc:spChg>
        <pc:spChg chg="mod">
          <ac:chgData name="Vogt, Jessica" userId="a692e40d-4b98-4ead-bfa8-e2cd7fcc826a" providerId="ADAL" clId="{31CB60DB-A252-F34A-83AC-386EFD73A4C5}" dt="2023-09-26T14:39:22.793" v="452" actId="27636"/>
          <ac:spMkLst>
            <pc:docMk/>
            <pc:sldMk cId="507806867" sldId="271"/>
            <ac:spMk id="14" creationId="{00000000-0000-0000-0000-000000000000}"/>
          </ac:spMkLst>
        </pc:spChg>
        <pc:graphicFrameChg chg="del">
          <ac:chgData name="Vogt, Jessica" userId="a692e40d-4b98-4ead-bfa8-e2cd7fcc826a" providerId="ADAL" clId="{31CB60DB-A252-F34A-83AC-386EFD73A4C5}" dt="2023-09-26T14:38:30.827" v="390" actId="478"/>
          <ac:graphicFrameMkLst>
            <pc:docMk/>
            <pc:sldMk cId="507806867" sldId="271"/>
            <ac:graphicFrameMk id="13" creationId="{00000000-0000-0000-0000-000000000000}"/>
          </ac:graphicFrameMkLst>
        </pc:graphicFrameChg>
        <pc:picChg chg="mod">
          <ac:chgData name="Vogt, Jessica" userId="a692e40d-4b98-4ead-bfa8-e2cd7fcc826a" providerId="ADAL" clId="{31CB60DB-A252-F34A-83AC-386EFD73A4C5}" dt="2023-09-26T14:39:18.467" v="450" actId="1076"/>
          <ac:picMkLst>
            <pc:docMk/>
            <pc:sldMk cId="507806867" sldId="271"/>
            <ac:picMk id="3" creationId="{4F26C367-8225-464D-A7BC-84F03504DC98}"/>
          </ac:picMkLst>
        </pc:picChg>
        <pc:picChg chg="add mod">
          <ac:chgData name="Vogt, Jessica" userId="a692e40d-4b98-4ead-bfa8-e2cd7fcc826a" providerId="ADAL" clId="{31CB60DB-A252-F34A-83AC-386EFD73A4C5}" dt="2023-09-26T14:39:29.457" v="454" actId="1076"/>
          <ac:picMkLst>
            <pc:docMk/>
            <pc:sldMk cId="507806867" sldId="271"/>
            <ac:picMk id="4" creationId="{D2054E3E-DF74-4B80-ACB9-AB10E0AAE841}"/>
          </ac:picMkLst>
        </pc:picChg>
      </pc:sldChg>
      <pc:sldChg chg="addSp delSp modSp mod">
        <pc:chgData name="Vogt, Jessica" userId="a692e40d-4b98-4ead-bfa8-e2cd7fcc826a" providerId="ADAL" clId="{31CB60DB-A252-F34A-83AC-386EFD73A4C5}" dt="2023-09-26T15:24:57.018" v="833" actId="6549"/>
        <pc:sldMkLst>
          <pc:docMk/>
          <pc:sldMk cId="3279931255" sldId="366"/>
        </pc:sldMkLst>
        <pc:spChg chg="del">
          <ac:chgData name="Vogt, Jessica" userId="a692e40d-4b98-4ead-bfa8-e2cd7fcc826a" providerId="ADAL" clId="{31CB60DB-A252-F34A-83AC-386EFD73A4C5}" dt="2023-09-26T15:22:57.554" v="802" actId="478"/>
          <ac:spMkLst>
            <pc:docMk/>
            <pc:sldMk cId="3279931255" sldId="366"/>
            <ac:spMk id="5" creationId="{00000000-0000-0000-0000-000000000000}"/>
          </ac:spMkLst>
        </pc:spChg>
        <pc:spChg chg="mod">
          <ac:chgData name="Vogt, Jessica" userId="a692e40d-4b98-4ead-bfa8-e2cd7fcc826a" providerId="ADAL" clId="{31CB60DB-A252-F34A-83AC-386EFD73A4C5}" dt="2023-09-26T15:24:57.018" v="833" actId="6549"/>
          <ac:spMkLst>
            <pc:docMk/>
            <pc:sldMk cId="3279931255" sldId="366"/>
            <ac:spMk id="11" creationId="{00000000-0000-0000-0000-000000000000}"/>
          </ac:spMkLst>
        </pc:spChg>
        <pc:graphicFrameChg chg="del">
          <ac:chgData name="Vogt, Jessica" userId="a692e40d-4b98-4ead-bfa8-e2cd7fcc826a" providerId="ADAL" clId="{31CB60DB-A252-F34A-83AC-386EFD73A4C5}" dt="2023-09-26T15:22:55.649" v="801" actId="478"/>
          <ac:graphicFrameMkLst>
            <pc:docMk/>
            <pc:sldMk cId="3279931255" sldId="366"/>
            <ac:graphicFrameMk id="10" creationId="{00000000-0000-0000-0000-000000000000}"/>
          </ac:graphicFrameMkLst>
        </pc:graphicFrameChg>
        <pc:picChg chg="add mod">
          <ac:chgData name="Vogt, Jessica" userId="a692e40d-4b98-4ead-bfa8-e2cd7fcc826a" providerId="ADAL" clId="{31CB60DB-A252-F34A-83AC-386EFD73A4C5}" dt="2023-09-26T15:23:11.326" v="805" actId="1076"/>
          <ac:picMkLst>
            <pc:docMk/>
            <pc:sldMk cId="3279931255" sldId="366"/>
            <ac:picMk id="3" creationId="{0ABA6748-30B0-26F3-3067-20AE0D1D85F5}"/>
          </ac:picMkLst>
        </pc:picChg>
      </pc:sldChg>
      <pc:sldChg chg="modSp mod">
        <pc:chgData name="Vogt, Jessica" userId="a692e40d-4b98-4ead-bfa8-e2cd7fcc826a" providerId="ADAL" clId="{31CB60DB-A252-F34A-83AC-386EFD73A4C5}" dt="2023-09-26T14:50:49.283" v="613" actId="313"/>
        <pc:sldMkLst>
          <pc:docMk/>
          <pc:sldMk cId="1379533519" sldId="398"/>
        </pc:sldMkLst>
        <pc:spChg chg="mod">
          <ac:chgData name="Vogt, Jessica" userId="a692e40d-4b98-4ead-bfa8-e2cd7fcc826a" providerId="ADAL" clId="{31CB60DB-A252-F34A-83AC-386EFD73A4C5}" dt="2023-09-26T14:50:49.283" v="613" actId="313"/>
          <ac:spMkLst>
            <pc:docMk/>
            <pc:sldMk cId="1379533519" sldId="398"/>
            <ac:spMk id="4" creationId="{00000000-0000-0000-0000-000000000000}"/>
          </ac:spMkLst>
        </pc:spChg>
      </pc:sldChg>
      <pc:sldChg chg="addSp delSp modSp mod">
        <pc:chgData name="Vogt, Jessica" userId="a692e40d-4b98-4ead-bfa8-e2cd7fcc826a" providerId="ADAL" clId="{31CB60DB-A252-F34A-83AC-386EFD73A4C5}" dt="2023-09-26T15:29:28.090" v="842" actId="207"/>
        <pc:sldMkLst>
          <pc:docMk/>
          <pc:sldMk cId="2455060784" sldId="401"/>
        </pc:sldMkLst>
        <pc:spChg chg="del">
          <ac:chgData name="Vogt, Jessica" userId="a692e40d-4b98-4ead-bfa8-e2cd7fcc826a" providerId="ADAL" clId="{31CB60DB-A252-F34A-83AC-386EFD73A4C5}" dt="2023-09-26T15:29:07.783" v="838" actId="478"/>
          <ac:spMkLst>
            <pc:docMk/>
            <pc:sldMk cId="2455060784" sldId="401"/>
            <ac:spMk id="5" creationId="{00000000-0000-0000-0000-000000000000}"/>
          </ac:spMkLst>
        </pc:spChg>
        <pc:spChg chg="mod">
          <ac:chgData name="Vogt, Jessica" userId="a692e40d-4b98-4ead-bfa8-e2cd7fcc826a" providerId="ADAL" clId="{31CB60DB-A252-F34A-83AC-386EFD73A4C5}" dt="2023-09-26T15:29:28.090" v="842" actId="207"/>
          <ac:spMkLst>
            <pc:docMk/>
            <pc:sldMk cId="2455060784" sldId="401"/>
            <ac:spMk id="11" creationId="{00000000-0000-0000-0000-000000000000}"/>
          </ac:spMkLst>
        </pc:spChg>
        <pc:graphicFrameChg chg="del">
          <ac:chgData name="Vogt, Jessica" userId="a692e40d-4b98-4ead-bfa8-e2cd7fcc826a" providerId="ADAL" clId="{31CB60DB-A252-F34A-83AC-386EFD73A4C5}" dt="2023-09-26T15:29:03.195" v="836" actId="478"/>
          <ac:graphicFrameMkLst>
            <pc:docMk/>
            <pc:sldMk cId="2455060784" sldId="401"/>
            <ac:graphicFrameMk id="10" creationId="{00000000-0000-0000-0000-000000000000}"/>
          </ac:graphicFrameMkLst>
        </pc:graphicFrameChg>
        <pc:graphicFrameChg chg="del">
          <ac:chgData name="Vogt, Jessica" userId="a692e40d-4b98-4ead-bfa8-e2cd7fcc826a" providerId="ADAL" clId="{31CB60DB-A252-F34A-83AC-386EFD73A4C5}" dt="2023-09-26T15:29:04.759" v="837" actId="478"/>
          <ac:graphicFrameMkLst>
            <pc:docMk/>
            <pc:sldMk cId="2455060784" sldId="401"/>
            <ac:graphicFrameMk id="18" creationId="{00000000-0000-0000-0000-000000000000}"/>
          </ac:graphicFrameMkLst>
        </pc:graphicFrameChg>
        <pc:picChg chg="add mod">
          <ac:chgData name="Vogt, Jessica" userId="a692e40d-4b98-4ead-bfa8-e2cd7fcc826a" providerId="ADAL" clId="{31CB60DB-A252-F34A-83AC-386EFD73A4C5}" dt="2023-09-26T15:29:21.498" v="841" actId="1076"/>
          <ac:picMkLst>
            <pc:docMk/>
            <pc:sldMk cId="2455060784" sldId="401"/>
            <ac:picMk id="3" creationId="{D7175E40-E2B3-5993-899A-BEA2F124358F}"/>
          </ac:picMkLst>
        </pc:picChg>
        <pc:cxnChg chg="del">
          <ac:chgData name="Vogt, Jessica" userId="a692e40d-4b98-4ead-bfa8-e2cd7fcc826a" providerId="ADAL" clId="{31CB60DB-A252-F34A-83AC-386EFD73A4C5}" dt="2023-09-26T15:29:14.376" v="840" actId="478"/>
          <ac:cxnSpMkLst>
            <pc:docMk/>
            <pc:sldMk cId="2455060784" sldId="401"/>
            <ac:cxnSpMk id="12" creationId="{00000000-0000-0000-0000-000000000000}"/>
          </ac:cxnSpMkLst>
        </pc:cxnChg>
      </pc:sldChg>
      <pc:sldChg chg="delSp modSp mod">
        <pc:chgData name="Vogt, Jessica" userId="a692e40d-4b98-4ead-bfa8-e2cd7fcc826a" providerId="ADAL" clId="{31CB60DB-A252-F34A-83AC-386EFD73A4C5}" dt="2023-09-26T14:51:47.586" v="653" actId="404"/>
        <pc:sldMkLst>
          <pc:docMk/>
          <pc:sldMk cId="852776845" sldId="434"/>
        </pc:sldMkLst>
        <pc:spChg chg="del mod">
          <ac:chgData name="Vogt, Jessica" userId="a692e40d-4b98-4ead-bfa8-e2cd7fcc826a" providerId="ADAL" clId="{31CB60DB-A252-F34A-83AC-386EFD73A4C5}" dt="2023-09-26T14:51:11.950" v="616" actId="478"/>
          <ac:spMkLst>
            <pc:docMk/>
            <pc:sldMk cId="852776845" sldId="434"/>
            <ac:spMk id="6" creationId="{75129422-A8DC-AC47-A8B3-2F949E39A859}"/>
          </ac:spMkLst>
        </pc:spChg>
        <pc:spChg chg="mod">
          <ac:chgData name="Vogt, Jessica" userId="a692e40d-4b98-4ead-bfa8-e2cd7fcc826a" providerId="ADAL" clId="{31CB60DB-A252-F34A-83AC-386EFD73A4C5}" dt="2023-09-26T14:51:47.586" v="653" actId="404"/>
          <ac:spMkLst>
            <pc:docMk/>
            <pc:sldMk cId="852776845" sldId="434"/>
            <ac:spMk id="7" creationId="{00000000-0000-0000-0000-000000000000}"/>
          </ac:spMkLst>
        </pc:spChg>
        <pc:picChg chg="del">
          <ac:chgData name="Vogt, Jessica" userId="a692e40d-4b98-4ead-bfa8-e2cd7fcc826a" providerId="ADAL" clId="{31CB60DB-A252-F34A-83AC-386EFD73A4C5}" dt="2023-09-26T14:51:07.168" v="614" actId="478"/>
          <ac:picMkLst>
            <pc:docMk/>
            <pc:sldMk cId="852776845" sldId="434"/>
            <ac:picMk id="8" creationId="{10CABC3B-EB3A-5645-915C-45DD0C230101}"/>
          </ac:picMkLst>
        </pc:picChg>
      </pc:sldChg>
      <pc:sldChg chg="modSp mod modAnim">
        <pc:chgData name="Vogt, Jessica" userId="a692e40d-4b98-4ead-bfa8-e2cd7fcc826a" providerId="ADAL" clId="{31CB60DB-A252-F34A-83AC-386EFD73A4C5}" dt="2023-09-26T14:54:19.373" v="682"/>
        <pc:sldMkLst>
          <pc:docMk/>
          <pc:sldMk cId="1882725798" sldId="468"/>
        </pc:sldMkLst>
        <pc:spChg chg="mod">
          <ac:chgData name="Vogt, Jessica" userId="a692e40d-4b98-4ead-bfa8-e2cd7fcc826a" providerId="ADAL" clId="{31CB60DB-A252-F34A-83AC-386EFD73A4C5}" dt="2023-09-26T14:54:07.171" v="681" actId="20577"/>
          <ac:spMkLst>
            <pc:docMk/>
            <pc:sldMk cId="1882725798" sldId="468"/>
            <ac:spMk id="3" creationId="{00000000-0000-0000-0000-000000000000}"/>
          </ac:spMkLst>
        </pc:spChg>
      </pc:sldChg>
      <pc:sldChg chg="addSp delSp modSp mod">
        <pc:chgData name="Vogt, Jessica" userId="a692e40d-4b98-4ead-bfa8-e2cd7fcc826a" providerId="ADAL" clId="{31CB60DB-A252-F34A-83AC-386EFD73A4C5}" dt="2023-09-26T14:30:18.248" v="323" actId="478"/>
        <pc:sldMkLst>
          <pc:docMk/>
          <pc:sldMk cId="789417707" sldId="503"/>
        </pc:sldMkLst>
        <pc:picChg chg="add del mod">
          <ac:chgData name="Vogt, Jessica" userId="a692e40d-4b98-4ead-bfa8-e2cd7fcc826a" providerId="ADAL" clId="{31CB60DB-A252-F34A-83AC-386EFD73A4C5}" dt="2023-09-26T14:30:18.248" v="323" actId="478"/>
          <ac:picMkLst>
            <pc:docMk/>
            <pc:sldMk cId="789417707" sldId="503"/>
            <ac:picMk id="3" creationId="{E7D0FBE0-9138-A6D8-E7FA-1197AA45873C}"/>
          </ac:picMkLst>
        </pc:picChg>
      </pc:sldChg>
      <pc:sldChg chg="modSp mod">
        <pc:chgData name="Vogt, Jessica" userId="a692e40d-4b98-4ead-bfa8-e2cd7fcc826a" providerId="ADAL" clId="{31CB60DB-A252-F34A-83AC-386EFD73A4C5}" dt="2023-09-26T15:09:22.487" v="797" actId="13926"/>
        <pc:sldMkLst>
          <pc:docMk/>
          <pc:sldMk cId="2434192909" sldId="504"/>
        </pc:sldMkLst>
        <pc:spChg chg="mod">
          <ac:chgData name="Vogt, Jessica" userId="a692e40d-4b98-4ead-bfa8-e2cd7fcc826a" providerId="ADAL" clId="{31CB60DB-A252-F34A-83AC-386EFD73A4C5}" dt="2023-09-26T15:09:22.487" v="797" actId="13926"/>
          <ac:spMkLst>
            <pc:docMk/>
            <pc:sldMk cId="2434192909" sldId="504"/>
            <ac:spMk id="9" creationId="{CE15B955-6C86-7A45-9A88-CFF7BEEA508B}"/>
          </ac:spMkLst>
        </pc:spChg>
      </pc:sldChg>
      <pc:sldChg chg="addSp delSp modSp mod">
        <pc:chgData name="Vogt, Jessica" userId="a692e40d-4b98-4ead-bfa8-e2cd7fcc826a" providerId="ADAL" clId="{31CB60DB-A252-F34A-83AC-386EFD73A4C5}" dt="2023-09-26T14:35:27.094" v="388" actId="6549"/>
        <pc:sldMkLst>
          <pc:docMk/>
          <pc:sldMk cId="1332932278" sldId="505"/>
        </pc:sldMkLst>
        <pc:spChg chg="mod">
          <ac:chgData name="Vogt, Jessica" userId="a692e40d-4b98-4ead-bfa8-e2cd7fcc826a" providerId="ADAL" clId="{31CB60DB-A252-F34A-83AC-386EFD73A4C5}" dt="2023-09-26T14:35:27.094" v="388" actId="6549"/>
          <ac:spMkLst>
            <pc:docMk/>
            <pc:sldMk cId="1332932278" sldId="505"/>
            <ac:spMk id="15" creationId="{B492FF52-596A-6B4C-A246-99138954F962}"/>
          </ac:spMkLst>
        </pc:spChg>
        <pc:spChg chg="mod">
          <ac:chgData name="Vogt, Jessica" userId="a692e40d-4b98-4ead-bfa8-e2cd7fcc826a" providerId="ADAL" clId="{31CB60DB-A252-F34A-83AC-386EFD73A4C5}" dt="2023-09-26T14:34:43.186" v="344" actId="1076"/>
          <ac:spMkLst>
            <pc:docMk/>
            <pc:sldMk cId="1332932278" sldId="505"/>
            <ac:spMk id="17" creationId="{03258448-3BEB-1544-9223-6B216EB86A10}"/>
          </ac:spMkLst>
        </pc:spChg>
        <pc:picChg chg="del">
          <ac:chgData name="Vogt, Jessica" userId="a692e40d-4b98-4ead-bfa8-e2cd7fcc826a" providerId="ADAL" clId="{31CB60DB-A252-F34A-83AC-386EFD73A4C5}" dt="2023-09-26T14:34:09.258" v="340" actId="478"/>
          <ac:picMkLst>
            <pc:docMk/>
            <pc:sldMk cId="1332932278" sldId="505"/>
            <ac:picMk id="3" creationId="{6926D659-FC5A-D740-BEB7-DF6EDABC34F3}"/>
          </ac:picMkLst>
        </pc:picChg>
        <pc:picChg chg="add mod">
          <ac:chgData name="Vogt, Jessica" userId="a692e40d-4b98-4ead-bfa8-e2cd7fcc826a" providerId="ADAL" clId="{31CB60DB-A252-F34A-83AC-386EFD73A4C5}" dt="2023-09-26T14:34:39.597" v="343" actId="1076"/>
          <ac:picMkLst>
            <pc:docMk/>
            <pc:sldMk cId="1332932278" sldId="505"/>
            <ac:picMk id="1026" creationId="{1D83A183-8A22-44FE-30E3-86C5ED350480}"/>
          </ac:picMkLst>
        </pc:picChg>
      </pc:sldChg>
      <pc:sldChg chg="addSp delSp modSp mod modAnim">
        <pc:chgData name="Vogt, Jessica" userId="a692e40d-4b98-4ead-bfa8-e2cd7fcc826a" providerId="ADAL" clId="{31CB60DB-A252-F34A-83AC-386EFD73A4C5}" dt="2023-09-26T15:06:54.280" v="748" actId="164"/>
        <pc:sldMkLst>
          <pc:docMk/>
          <pc:sldMk cId="4252798272" sldId="508"/>
        </pc:sldMkLst>
        <pc:spChg chg="add mod">
          <ac:chgData name="Vogt, Jessica" userId="a692e40d-4b98-4ead-bfa8-e2cd7fcc826a" providerId="ADAL" clId="{31CB60DB-A252-F34A-83AC-386EFD73A4C5}" dt="2023-09-26T15:06:16.344" v="747"/>
          <ac:spMkLst>
            <pc:docMk/>
            <pc:sldMk cId="4252798272" sldId="508"/>
            <ac:spMk id="3" creationId="{211C8E94-D06F-BC10-C67E-E2426C7F93EE}"/>
          </ac:spMkLst>
        </pc:spChg>
        <pc:spChg chg="add mod">
          <ac:chgData name="Vogt, Jessica" userId="a692e40d-4b98-4ead-bfa8-e2cd7fcc826a" providerId="ADAL" clId="{31CB60DB-A252-F34A-83AC-386EFD73A4C5}" dt="2023-09-26T15:02:36.280" v="734" actId="1036"/>
          <ac:spMkLst>
            <pc:docMk/>
            <pc:sldMk cId="4252798272" sldId="508"/>
            <ac:spMk id="4" creationId="{D22FEFBE-BF31-14D5-B0B6-C287F21EB295}"/>
          </ac:spMkLst>
        </pc:spChg>
        <pc:spChg chg="del">
          <ac:chgData name="Vogt, Jessica" userId="a692e40d-4b98-4ead-bfa8-e2cd7fcc826a" providerId="ADAL" clId="{31CB60DB-A252-F34A-83AC-386EFD73A4C5}" dt="2023-09-26T15:00:36.547" v="684" actId="478"/>
          <ac:spMkLst>
            <pc:docMk/>
            <pc:sldMk cId="4252798272" sldId="508"/>
            <ac:spMk id="14" creationId="{BBDEA7FA-9C21-6245-A768-70B2A606BCAA}"/>
          </ac:spMkLst>
        </pc:spChg>
        <pc:grpChg chg="add mod">
          <ac:chgData name="Vogt, Jessica" userId="a692e40d-4b98-4ead-bfa8-e2cd7fcc826a" providerId="ADAL" clId="{31CB60DB-A252-F34A-83AC-386EFD73A4C5}" dt="2023-09-26T15:04:59.619" v="737" actId="164"/>
          <ac:grpSpMkLst>
            <pc:docMk/>
            <pc:sldMk cId="4252798272" sldId="508"/>
            <ac:grpSpMk id="5" creationId="{23874998-61CA-363D-32C4-24C9BE1F67D6}"/>
          </ac:grpSpMkLst>
        </pc:grpChg>
        <pc:grpChg chg="add mod">
          <ac:chgData name="Vogt, Jessica" userId="a692e40d-4b98-4ead-bfa8-e2cd7fcc826a" providerId="ADAL" clId="{31CB60DB-A252-F34A-83AC-386EFD73A4C5}" dt="2023-09-26T15:04:59.619" v="737" actId="164"/>
          <ac:grpSpMkLst>
            <pc:docMk/>
            <pc:sldMk cId="4252798272" sldId="508"/>
            <ac:grpSpMk id="7" creationId="{2AF18CA7-F793-BBBF-017B-671DA7306361}"/>
          </ac:grpSpMkLst>
        </pc:grpChg>
        <pc:grpChg chg="add">
          <ac:chgData name="Vogt, Jessica" userId="a692e40d-4b98-4ead-bfa8-e2cd7fcc826a" providerId="ADAL" clId="{31CB60DB-A252-F34A-83AC-386EFD73A4C5}" dt="2023-09-26T15:06:54.280" v="748" actId="164"/>
          <ac:grpSpMkLst>
            <pc:docMk/>
            <pc:sldMk cId="4252798272" sldId="508"/>
            <ac:grpSpMk id="9" creationId="{92E74F94-CC2E-DBDF-C853-C6C119900DDB}"/>
          </ac:grpSpMkLst>
        </pc:grpChg>
        <pc:graphicFrameChg chg="mod">
          <ac:chgData name="Vogt, Jessica" userId="a692e40d-4b98-4ead-bfa8-e2cd7fcc826a" providerId="ADAL" clId="{31CB60DB-A252-F34A-83AC-386EFD73A4C5}" dt="2023-09-26T15:04:59.619" v="737" actId="164"/>
          <ac:graphicFrameMkLst>
            <pc:docMk/>
            <pc:sldMk cId="4252798272" sldId="508"/>
            <ac:graphicFrameMk id="12" creationId="{C335761E-09C5-AA4B-BDF6-9A660ED958F0}"/>
          </ac:graphicFrameMkLst>
        </pc:graphicFrameChg>
      </pc:sldChg>
      <pc:sldChg chg="addSp modSp mod">
        <pc:chgData name="Vogt, Jessica" userId="a692e40d-4b98-4ead-bfa8-e2cd7fcc826a" providerId="ADAL" clId="{31CB60DB-A252-F34A-83AC-386EFD73A4C5}" dt="2023-09-26T14:43:46.850" v="582" actId="207"/>
        <pc:sldMkLst>
          <pc:docMk/>
          <pc:sldMk cId="2218831944" sldId="512"/>
        </pc:sldMkLst>
        <pc:spChg chg="add mod">
          <ac:chgData name="Vogt, Jessica" userId="a692e40d-4b98-4ead-bfa8-e2cd7fcc826a" providerId="ADAL" clId="{31CB60DB-A252-F34A-83AC-386EFD73A4C5}" dt="2023-09-26T14:41:22.803" v="505" actId="20577"/>
          <ac:spMkLst>
            <pc:docMk/>
            <pc:sldMk cId="2218831944" sldId="512"/>
            <ac:spMk id="5" creationId="{C00DF3C2-06DD-40EB-A5A6-4E16089D978C}"/>
          </ac:spMkLst>
        </pc:spChg>
        <pc:spChg chg="add mod">
          <ac:chgData name="Vogt, Jessica" userId="a692e40d-4b98-4ead-bfa8-e2cd7fcc826a" providerId="ADAL" clId="{31CB60DB-A252-F34A-83AC-386EFD73A4C5}" dt="2023-09-26T14:43:46.850" v="582" actId="207"/>
          <ac:spMkLst>
            <pc:docMk/>
            <pc:sldMk cId="2218831944" sldId="512"/>
            <ac:spMk id="6" creationId="{CC6E04A0-2815-16D3-E8F4-76ED60C582DB}"/>
          </ac:spMkLst>
        </pc:spChg>
      </pc:sldChg>
      <pc:sldChg chg="addSp modSp del mod">
        <pc:chgData name="Vogt, Jessica" userId="a692e40d-4b98-4ead-bfa8-e2cd7fcc826a" providerId="ADAL" clId="{31CB60DB-A252-F34A-83AC-386EFD73A4C5}" dt="2023-09-26T14:42:13.604" v="545" actId="2696"/>
        <pc:sldMkLst>
          <pc:docMk/>
          <pc:sldMk cId="732988104" sldId="513"/>
        </pc:sldMkLst>
        <pc:spChg chg="add mod">
          <ac:chgData name="Vogt, Jessica" userId="a692e40d-4b98-4ead-bfa8-e2cd7fcc826a" providerId="ADAL" clId="{31CB60DB-A252-F34A-83AC-386EFD73A4C5}" dt="2023-09-26T14:42:01.849" v="544" actId="122"/>
          <ac:spMkLst>
            <pc:docMk/>
            <pc:sldMk cId="732988104" sldId="513"/>
            <ac:spMk id="6" creationId="{BB7A87E7-740A-0906-9237-E1E5707697FB}"/>
          </ac:spMkLst>
        </pc:spChg>
      </pc:sldChg>
      <pc:sldChg chg="addSp delSp modSp mod">
        <pc:chgData name="Vogt, Jessica" userId="a692e40d-4b98-4ead-bfa8-e2cd7fcc826a" providerId="ADAL" clId="{31CB60DB-A252-F34A-83AC-386EFD73A4C5}" dt="2023-09-26T14:44:04.670" v="587" actId="1076"/>
        <pc:sldMkLst>
          <pc:docMk/>
          <pc:sldMk cId="634098747" sldId="514"/>
        </pc:sldMkLst>
        <pc:spChg chg="add mod">
          <ac:chgData name="Vogt, Jessica" userId="a692e40d-4b98-4ead-bfa8-e2cd7fcc826a" providerId="ADAL" clId="{31CB60DB-A252-F34A-83AC-386EFD73A4C5}" dt="2023-09-26T14:41:35.571" v="512" actId="20577"/>
          <ac:spMkLst>
            <pc:docMk/>
            <pc:sldMk cId="634098747" sldId="514"/>
            <ac:spMk id="6" creationId="{1DAA9F34-C6F8-5799-F67F-D2D45DD14C81}"/>
          </ac:spMkLst>
        </pc:spChg>
        <pc:spChg chg="add del mod">
          <ac:chgData name="Vogt, Jessica" userId="a692e40d-4b98-4ead-bfa8-e2cd7fcc826a" providerId="ADAL" clId="{31CB60DB-A252-F34A-83AC-386EFD73A4C5}" dt="2023-09-26T14:43:57.504" v="583" actId="478"/>
          <ac:spMkLst>
            <pc:docMk/>
            <pc:sldMk cId="634098747" sldId="514"/>
            <ac:spMk id="7" creationId="{00FB7167-808B-ADFC-27F5-FC1A71B39BBD}"/>
          </ac:spMkLst>
        </pc:spChg>
        <pc:spChg chg="add del mod">
          <ac:chgData name="Vogt, Jessica" userId="a692e40d-4b98-4ead-bfa8-e2cd7fcc826a" providerId="ADAL" clId="{31CB60DB-A252-F34A-83AC-386EFD73A4C5}" dt="2023-09-26T14:44:00.813" v="585" actId="478"/>
          <ac:spMkLst>
            <pc:docMk/>
            <pc:sldMk cId="634098747" sldId="514"/>
            <ac:spMk id="9" creationId="{526A3501-0EE6-1D65-A789-E6707B74DB27}"/>
          </ac:spMkLst>
        </pc:spChg>
        <pc:spChg chg="add mod">
          <ac:chgData name="Vogt, Jessica" userId="a692e40d-4b98-4ead-bfa8-e2cd7fcc826a" providerId="ADAL" clId="{31CB60DB-A252-F34A-83AC-386EFD73A4C5}" dt="2023-09-26T14:43:57.945" v="584"/>
          <ac:spMkLst>
            <pc:docMk/>
            <pc:sldMk cId="634098747" sldId="514"/>
            <ac:spMk id="12" creationId="{C78F7F67-9500-A99A-6A3F-FF2DB3B506E1}"/>
          </ac:spMkLst>
        </pc:spChg>
        <pc:spChg chg="add mod">
          <ac:chgData name="Vogt, Jessica" userId="a692e40d-4b98-4ead-bfa8-e2cd7fcc826a" providerId="ADAL" clId="{31CB60DB-A252-F34A-83AC-386EFD73A4C5}" dt="2023-09-26T14:44:04.670" v="587" actId="1076"/>
          <ac:spMkLst>
            <pc:docMk/>
            <pc:sldMk cId="634098747" sldId="514"/>
            <ac:spMk id="13" creationId="{059BB7D3-05C8-2986-41A9-58A1845089D2}"/>
          </ac:spMkLst>
        </pc:spChg>
      </pc:sldChg>
      <pc:sldChg chg="addSp modSp">
        <pc:chgData name="Vogt, Jessica" userId="a692e40d-4b98-4ead-bfa8-e2cd7fcc826a" providerId="ADAL" clId="{31CB60DB-A252-F34A-83AC-386EFD73A4C5}" dt="2023-09-26T14:44:25.329" v="589" actId="207"/>
        <pc:sldMkLst>
          <pc:docMk/>
          <pc:sldMk cId="1894527123" sldId="515"/>
        </pc:sldMkLst>
        <pc:spChg chg="mod">
          <ac:chgData name="Vogt, Jessica" userId="a692e40d-4b98-4ead-bfa8-e2cd7fcc826a" providerId="ADAL" clId="{31CB60DB-A252-F34A-83AC-386EFD73A4C5}" dt="2023-09-26T14:44:25.329" v="589" actId="207"/>
          <ac:spMkLst>
            <pc:docMk/>
            <pc:sldMk cId="1894527123" sldId="515"/>
            <ac:spMk id="3" creationId="{00000000-0000-0000-0000-000000000000}"/>
          </ac:spMkLst>
        </pc:spChg>
        <pc:spChg chg="add mod">
          <ac:chgData name="Vogt, Jessica" userId="a692e40d-4b98-4ead-bfa8-e2cd7fcc826a" providerId="ADAL" clId="{31CB60DB-A252-F34A-83AC-386EFD73A4C5}" dt="2023-09-26T14:44:18.675" v="588"/>
          <ac:spMkLst>
            <pc:docMk/>
            <pc:sldMk cId="1894527123" sldId="515"/>
            <ac:spMk id="4" creationId="{AFB182F8-99BE-6022-42EA-668B5AD3DB53}"/>
          </ac:spMkLst>
        </pc:spChg>
      </pc:sldChg>
      <pc:sldChg chg="addSp delSp modSp mod">
        <pc:chgData name="Vogt, Jessica" userId="a692e40d-4b98-4ead-bfa8-e2cd7fcc826a" providerId="ADAL" clId="{31CB60DB-A252-F34A-83AC-386EFD73A4C5}" dt="2023-09-26T15:07:11.457" v="751" actId="166"/>
        <pc:sldMkLst>
          <pc:docMk/>
          <pc:sldMk cId="1379783921" sldId="525"/>
        </pc:sldMkLst>
        <pc:spChg chg="del">
          <ac:chgData name="Vogt, Jessica" userId="a692e40d-4b98-4ead-bfa8-e2cd7fcc826a" providerId="ADAL" clId="{31CB60DB-A252-F34A-83AC-386EFD73A4C5}" dt="2023-09-26T15:05:08.065" v="739" actId="478"/>
          <ac:spMkLst>
            <pc:docMk/>
            <pc:sldMk cId="1379783921" sldId="525"/>
            <ac:spMk id="8" creationId="{0A6B3108-799A-BD43-91A6-2FDF572911B3}"/>
          </ac:spMkLst>
        </pc:spChg>
        <pc:spChg chg="del">
          <ac:chgData name="Vogt, Jessica" userId="a692e40d-4b98-4ead-bfa8-e2cd7fcc826a" providerId="ADAL" clId="{31CB60DB-A252-F34A-83AC-386EFD73A4C5}" dt="2023-09-26T15:05:11.137" v="741" actId="478"/>
          <ac:spMkLst>
            <pc:docMk/>
            <pc:sldMk cId="1379783921" sldId="525"/>
            <ac:spMk id="9" creationId="{E3A4E34C-FBB4-B948-BDEF-F8650327E690}"/>
          </ac:spMkLst>
        </pc:spChg>
        <pc:spChg chg="del">
          <ac:chgData name="Vogt, Jessica" userId="a692e40d-4b98-4ead-bfa8-e2cd7fcc826a" providerId="ADAL" clId="{31CB60DB-A252-F34A-83AC-386EFD73A4C5}" dt="2023-09-26T15:05:09.517" v="740" actId="478"/>
          <ac:spMkLst>
            <pc:docMk/>
            <pc:sldMk cId="1379783921" sldId="525"/>
            <ac:spMk id="10" creationId="{05D83D78-D229-3944-8511-39B29990D98E}"/>
          </ac:spMkLst>
        </pc:spChg>
        <pc:spChg chg="mod">
          <ac:chgData name="Vogt, Jessica" userId="a692e40d-4b98-4ead-bfa8-e2cd7fcc826a" providerId="ADAL" clId="{31CB60DB-A252-F34A-83AC-386EFD73A4C5}" dt="2023-09-26T15:05:12.402" v="742"/>
          <ac:spMkLst>
            <pc:docMk/>
            <pc:sldMk cId="1379783921" sldId="525"/>
            <ac:spMk id="11" creationId="{7FC03ED8-59DF-BEC7-1EEE-C1BE957B6967}"/>
          </ac:spMkLst>
        </pc:spChg>
        <pc:spChg chg="mod">
          <ac:chgData name="Vogt, Jessica" userId="a692e40d-4b98-4ead-bfa8-e2cd7fcc826a" providerId="ADAL" clId="{31CB60DB-A252-F34A-83AC-386EFD73A4C5}" dt="2023-09-26T15:05:12.402" v="742"/>
          <ac:spMkLst>
            <pc:docMk/>
            <pc:sldMk cId="1379783921" sldId="525"/>
            <ac:spMk id="12" creationId="{1474A417-6866-1154-A568-534DBE5D5854}"/>
          </ac:spMkLst>
        </pc:spChg>
        <pc:spChg chg="mod">
          <ac:chgData name="Vogt, Jessica" userId="a692e40d-4b98-4ead-bfa8-e2cd7fcc826a" providerId="ADAL" clId="{31CB60DB-A252-F34A-83AC-386EFD73A4C5}" dt="2023-09-26T15:05:17.257" v="744"/>
          <ac:spMkLst>
            <pc:docMk/>
            <pc:sldMk cId="1379783921" sldId="525"/>
            <ac:spMk id="16" creationId="{AF9C8B75-4D83-BB4B-B9BB-0EAF3152AADF}"/>
          </ac:spMkLst>
        </pc:spChg>
        <pc:spChg chg="mod">
          <ac:chgData name="Vogt, Jessica" userId="a692e40d-4b98-4ead-bfa8-e2cd7fcc826a" providerId="ADAL" clId="{31CB60DB-A252-F34A-83AC-386EFD73A4C5}" dt="2023-09-26T15:05:17.257" v="744"/>
          <ac:spMkLst>
            <pc:docMk/>
            <pc:sldMk cId="1379783921" sldId="525"/>
            <ac:spMk id="17" creationId="{FB2B9E43-411B-9EB1-06B5-925C4D538963}"/>
          </ac:spMkLst>
        </pc:spChg>
        <pc:spChg chg="mod">
          <ac:chgData name="Vogt, Jessica" userId="a692e40d-4b98-4ead-bfa8-e2cd7fcc826a" providerId="ADAL" clId="{31CB60DB-A252-F34A-83AC-386EFD73A4C5}" dt="2023-09-26T15:07:01.826" v="749"/>
          <ac:spMkLst>
            <pc:docMk/>
            <pc:sldMk cId="1379783921" sldId="525"/>
            <ac:spMk id="20" creationId="{48EDB45E-E8E8-0821-D8D3-D12EE788F38C}"/>
          </ac:spMkLst>
        </pc:spChg>
        <pc:spChg chg="mod">
          <ac:chgData name="Vogt, Jessica" userId="a692e40d-4b98-4ead-bfa8-e2cd7fcc826a" providerId="ADAL" clId="{31CB60DB-A252-F34A-83AC-386EFD73A4C5}" dt="2023-09-26T15:07:01.826" v="749"/>
          <ac:spMkLst>
            <pc:docMk/>
            <pc:sldMk cId="1379783921" sldId="525"/>
            <ac:spMk id="21" creationId="{BB2840CF-CB4F-C7A3-DA3B-D00EE3934D1E}"/>
          </ac:spMkLst>
        </pc:spChg>
        <pc:spChg chg="mod">
          <ac:chgData name="Vogt, Jessica" userId="a692e40d-4b98-4ead-bfa8-e2cd7fcc826a" providerId="ADAL" clId="{31CB60DB-A252-F34A-83AC-386EFD73A4C5}" dt="2023-09-26T15:07:01.826" v="749"/>
          <ac:spMkLst>
            <pc:docMk/>
            <pc:sldMk cId="1379783921" sldId="525"/>
            <ac:spMk id="24" creationId="{D9220654-76BC-E88A-32DA-A9ECB4606C49}"/>
          </ac:spMkLst>
        </pc:spChg>
        <pc:spChg chg="mod">
          <ac:chgData name="Vogt, Jessica" userId="a692e40d-4b98-4ead-bfa8-e2cd7fcc826a" providerId="ADAL" clId="{31CB60DB-A252-F34A-83AC-386EFD73A4C5}" dt="2023-09-26T15:07:01.826" v="749"/>
          <ac:spMkLst>
            <pc:docMk/>
            <pc:sldMk cId="1379783921" sldId="525"/>
            <ac:spMk id="25" creationId="{4DD37611-4688-A1C3-D449-ED44E0331AF3}"/>
          </ac:spMkLst>
        </pc:spChg>
        <pc:grpChg chg="add del mod">
          <ac:chgData name="Vogt, Jessica" userId="a692e40d-4b98-4ead-bfa8-e2cd7fcc826a" providerId="ADAL" clId="{31CB60DB-A252-F34A-83AC-386EFD73A4C5}" dt="2023-09-26T15:05:16.317" v="743"/>
          <ac:grpSpMkLst>
            <pc:docMk/>
            <pc:sldMk cId="1379783921" sldId="525"/>
            <ac:grpSpMk id="2" creationId="{C77587E4-2DEB-21D5-51ED-310DDC5C1489}"/>
          </ac:grpSpMkLst>
        </pc:grpChg>
        <pc:grpChg chg="mod">
          <ac:chgData name="Vogt, Jessica" userId="a692e40d-4b98-4ead-bfa8-e2cd7fcc826a" providerId="ADAL" clId="{31CB60DB-A252-F34A-83AC-386EFD73A4C5}" dt="2023-09-26T15:05:12.402" v="742"/>
          <ac:grpSpMkLst>
            <pc:docMk/>
            <pc:sldMk cId="1379783921" sldId="525"/>
            <ac:grpSpMk id="6" creationId="{8A908AA2-1CC9-1FFC-D336-601A6C328764}"/>
          </ac:grpSpMkLst>
        </pc:grpChg>
        <pc:grpChg chg="add del mod">
          <ac:chgData name="Vogt, Jessica" userId="a692e40d-4b98-4ead-bfa8-e2cd7fcc826a" providerId="ADAL" clId="{31CB60DB-A252-F34A-83AC-386EFD73A4C5}" dt="2023-09-26T15:05:26.347" v="746" actId="478"/>
          <ac:grpSpMkLst>
            <pc:docMk/>
            <pc:sldMk cId="1379783921" sldId="525"/>
            <ac:grpSpMk id="13" creationId="{F5622435-DB89-1811-A58E-C72E3E4F7086}"/>
          </ac:grpSpMkLst>
        </pc:grpChg>
        <pc:grpChg chg="mod">
          <ac:chgData name="Vogt, Jessica" userId="a692e40d-4b98-4ead-bfa8-e2cd7fcc826a" providerId="ADAL" clId="{31CB60DB-A252-F34A-83AC-386EFD73A4C5}" dt="2023-09-26T15:05:17.257" v="744"/>
          <ac:grpSpMkLst>
            <pc:docMk/>
            <pc:sldMk cId="1379783921" sldId="525"/>
            <ac:grpSpMk id="15" creationId="{D18BA60F-4B81-9324-9E6A-691BE4DE430E}"/>
          </ac:grpSpMkLst>
        </pc:grpChg>
        <pc:grpChg chg="add mod">
          <ac:chgData name="Vogt, Jessica" userId="a692e40d-4b98-4ead-bfa8-e2cd7fcc826a" providerId="ADAL" clId="{31CB60DB-A252-F34A-83AC-386EFD73A4C5}" dt="2023-09-26T15:07:11.457" v="751" actId="166"/>
          <ac:grpSpMkLst>
            <pc:docMk/>
            <pc:sldMk cId="1379783921" sldId="525"/>
            <ac:grpSpMk id="18" creationId="{908DC945-FBD5-532C-5EDE-420C6E0F45F4}"/>
          </ac:grpSpMkLst>
        </pc:grpChg>
        <pc:grpChg chg="mod">
          <ac:chgData name="Vogt, Jessica" userId="a692e40d-4b98-4ead-bfa8-e2cd7fcc826a" providerId="ADAL" clId="{31CB60DB-A252-F34A-83AC-386EFD73A4C5}" dt="2023-09-26T15:07:01.826" v="749"/>
          <ac:grpSpMkLst>
            <pc:docMk/>
            <pc:sldMk cId="1379783921" sldId="525"/>
            <ac:grpSpMk id="19" creationId="{6C87F9A3-2C6F-D2F3-53F2-FC4848DE8527}"/>
          </ac:grpSpMkLst>
        </pc:grpChg>
        <pc:grpChg chg="mod">
          <ac:chgData name="Vogt, Jessica" userId="a692e40d-4b98-4ead-bfa8-e2cd7fcc826a" providerId="ADAL" clId="{31CB60DB-A252-F34A-83AC-386EFD73A4C5}" dt="2023-09-26T15:07:01.826" v="749"/>
          <ac:grpSpMkLst>
            <pc:docMk/>
            <pc:sldMk cId="1379783921" sldId="525"/>
            <ac:grpSpMk id="23" creationId="{55E42E3C-D0FD-C7E9-D412-FECD4B331ABA}"/>
          </ac:grpSpMkLst>
        </pc:grpChg>
        <pc:graphicFrameChg chg="mod">
          <ac:chgData name="Vogt, Jessica" userId="a692e40d-4b98-4ead-bfa8-e2cd7fcc826a" providerId="ADAL" clId="{31CB60DB-A252-F34A-83AC-386EFD73A4C5}" dt="2023-09-26T15:05:12.402" v="742"/>
          <ac:graphicFrameMkLst>
            <pc:docMk/>
            <pc:sldMk cId="1379783921" sldId="525"/>
            <ac:graphicFrameMk id="3" creationId="{0BA1576A-112C-2F3B-1DF8-97E146C4CDE8}"/>
          </ac:graphicFrameMkLst>
        </pc:graphicFrameChg>
        <pc:graphicFrameChg chg="del">
          <ac:chgData name="Vogt, Jessica" userId="a692e40d-4b98-4ead-bfa8-e2cd7fcc826a" providerId="ADAL" clId="{31CB60DB-A252-F34A-83AC-386EFD73A4C5}" dt="2023-09-26T15:05:05.527" v="738" actId="478"/>
          <ac:graphicFrameMkLst>
            <pc:docMk/>
            <pc:sldMk cId="1379783921" sldId="525"/>
            <ac:graphicFrameMk id="7" creationId="{7270EF87-0484-E242-A88D-4FC17CC0868F}"/>
          </ac:graphicFrameMkLst>
        </pc:graphicFrameChg>
        <pc:graphicFrameChg chg="mod">
          <ac:chgData name="Vogt, Jessica" userId="a692e40d-4b98-4ead-bfa8-e2cd7fcc826a" providerId="ADAL" clId="{31CB60DB-A252-F34A-83AC-386EFD73A4C5}" dt="2023-09-26T15:05:17.257" v="744"/>
          <ac:graphicFrameMkLst>
            <pc:docMk/>
            <pc:sldMk cId="1379783921" sldId="525"/>
            <ac:graphicFrameMk id="14" creationId="{D92027C2-F1D0-FBCA-6C7E-1B01C6CE9D89}"/>
          </ac:graphicFrameMkLst>
        </pc:graphicFrameChg>
        <pc:graphicFrameChg chg="mod">
          <ac:chgData name="Vogt, Jessica" userId="a692e40d-4b98-4ead-bfa8-e2cd7fcc826a" providerId="ADAL" clId="{31CB60DB-A252-F34A-83AC-386EFD73A4C5}" dt="2023-09-26T15:07:01.826" v="749"/>
          <ac:graphicFrameMkLst>
            <pc:docMk/>
            <pc:sldMk cId="1379783921" sldId="525"/>
            <ac:graphicFrameMk id="22" creationId="{502F4045-1921-330D-3396-E1A201472227}"/>
          </ac:graphicFrameMkLst>
        </pc:graphicFrameChg>
      </pc:sldChg>
      <pc:sldChg chg="modSp mod">
        <pc:chgData name="Vogt, Jessica" userId="a692e40d-4b98-4ead-bfa8-e2cd7fcc826a" providerId="ADAL" clId="{31CB60DB-A252-F34A-83AC-386EFD73A4C5}" dt="2023-09-26T15:33:30.287" v="898" actId="20577"/>
        <pc:sldMkLst>
          <pc:docMk/>
          <pc:sldMk cId="960476471" sldId="532"/>
        </pc:sldMkLst>
        <pc:spChg chg="mod">
          <ac:chgData name="Vogt, Jessica" userId="a692e40d-4b98-4ead-bfa8-e2cd7fcc826a" providerId="ADAL" clId="{31CB60DB-A252-F34A-83AC-386EFD73A4C5}" dt="2023-09-26T15:33:30.287" v="898" actId="20577"/>
          <ac:spMkLst>
            <pc:docMk/>
            <pc:sldMk cId="960476471" sldId="532"/>
            <ac:spMk id="3" creationId="{0F925588-28E8-0640-92CE-A47866662632}"/>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Macintosh%20HD:Users:jessicavogt:Dropbox:%20MyProjects:CanopyConnections:IGBP%20Great%20Acceleration%20data_for%20presentation.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jessicavogt:Dropbox:%20MyProjects:CanopyConnections:IGBP%20Great%20Acceleration%20data_for%20presentation.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jessicavogt:Dropbox:%20MyProjects:CanopyConnections:IGBP%20Great%20Acceleration%20data_for%20presentation.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jessicavogt:Dropbox:%20MyProjects:CanopyConnections:IGBP%20Great%20Acceleration%20data_for%20presentation.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jessicavogt:Dropbox:%20MyProjects:CanopyConnections:IGBP%20Great%20Acceleration%20data_for%20presentation.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Macintosh%20HD:Users:jessicavogt:Dropbox:%20MyProjects:CanopyConnections:IGBP%20Great%20Acceleration%20data_for%20presentation.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jessicavogt:Dropbox:%20MyProjects:CanopyConnections:IGBP%20Great%20Acceleration%20data_for%20presentation.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Macintosh%20HD:Users:jessicavogt:Dropbox:%20MyProjects:CanopyConnections:IGBP%20Great%20Acceleration%20data_for%20presentation.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Macintosh%20HD:Users:jessicavogt:Dropbox:%20MyProjects:CanopyConnections:IGBP%20Great%20Acceleration%20data_for%20presentation.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'1 Population'!$F$22</c:f>
              <c:strCache>
                <c:ptCount val="1"/>
                <c:pt idx="0">
                  <c:v>World</c:v>
                </c:pt>
              </c:strCache>
            </c:strRef>
          </c:tx>
          <c:spPr>
            <a:gradFill flip="none" rotWithShape="1">
              <a:gsLst>
                <a:gs pos="0">
                  <a:schemeClr val="accent2">
                    <a:lumMod val="75000"/>
                  </a:schemeClr>
                </a:gs>
                <a:gs pos="100000">
                  <a:schemeClr val="accent2">
                    <a:lumMod val="40000"/>
                    <a:lumOff val="60000"/>
                  </a:schemeClr>
                </a:gs>
              </a:gsLst>
              <a:path path="circle">
                <a:fillToRect l="100000" t="100000"/>
              </a:path>
              <a:tileRect r="-100000" b="-100000"/>
            </a:gradFill>
            <a:ln>
              <a:noFill/>
            </a:ln>
          </c:spPr>
          <c:cat>
            <c:numRef>
              <c:f>'1 Population'!$B$23:$B$49</c:f>
              <c:numCache>
                <c:formatCode>General</c:formatCode>
                <c:ptCount val="27"/>
                <c:pt idx="0">
                  <c:v>1750</c:v>
                </c:pt>
                <c:pt idx="5">
                  <c:v>1800</c:v>
                </c:pt>
                <c:pt idx="10">
                  <c:v>1850</c:v>
                </c:pt>
                <c:pt idx="15">
                  <c:v>1900</c:v>
                </c:pt>
                <c:pt idx="20">
                  <c:v>1950</c:v>
                </c:pt>
                <c:pt idx="25">
                  <c:v>2000</c:v>
                </c:pt>
              </c:numCache>
            </c:numRef>
          </c:cat>
          <c:val>
            <c:numRef>
              <c:f>'1 Population'!$F$23:$F$49</c:f>
              <c:numCache>
                <c:formatCode>General</c:formatCode>
                <c:ptCount val="27"/>
                <c:pt idx="0">
                  <c:v>0.73889713362984899</c:v>
                </c:pt>
                <c:pt idx="1">
                  <c:v>0.77704024808378802</c:v>
                </c:pt>
                <c:pt idx="2">
                  <c:v>0.81982691634469396</c:v>
                </c:pt>
                <c:pt idx="3">
                  <c:v>0.89607483537253996</c:v>
                </c:pt>
                <c:pt idx="4">
                  <c:v>0.94041651930452297</c:v>
                </c:pt>
                <c:pt idx="5">
                  <c:v>0.95577359329906397</c:v>
                </c:pt>
                <c:pt idx="6">
                  <c:v>1.033331135369292</c:v>
                </c:pt>
                <c:pt idx="7">
                  <c:v>1.060843326244262</c:v>
                </c:pt>
                <c:pt idx="8">
                  <c:v>1.1435073967220379</c:v>
                </c:pt>
                <c:pt idx="9">
                  <c:v>1.203651628767098</c:v>
                </c:pt>
                <c:pt idx="10">
                  <c:v>1.2808693603858341</c:v>
                </c:pt>
                <c:pt idx="11">
                  <c:v>1.3389932023722391</c:v>
                </c:pt>
                <c:pt idx="12">
                  <c:v>1.3398840269252139</c:v>
                </c:pt>
                <c:pt idx="13">
                  <c:v>1.419782300466339</c:v>
                </c:pt>
                <c:pt idx="14">
                  <c:v>1.5389860196481711</c:v>
                </c:pt>
                <c:pt idx="15">
                  <c:v>1.6596204954568099</c:v>
                </c:pt>
                <c:pt idx="16">
                  <c:v>1.783172815017934</c:v>
                </c:pt>
                <c:pt idx="17">
                  <c:v>1.918428227203927</c:v>
                </c:pt>
                <c:pt idx="18">
                  <c:v>2.0989621923680351</c:v>
                </c:pt>
                <c:pt idx="19">
                  <c:v>2.3153944166061668</c:v>
                </c:pt>
                <c:pt idx="20">
                  <c:v>2.5293336526250001</c:v>
                </c:pt>
                <c:pt idx="21">
                  <c:v>3.02333705725</c:v>
                </c:pt>
                <c:pt idx="22">
                  <c:v>3.6857433034999998</c:v>
                </c:pt>
                <c:pt idx="23">
                  <c:v>4.4375588000000006</c:v>
                </c:pt>
                <c:pt idx="24">
                  <c:v>5.2903645609999961</c:v>
                </c:pt>
                <c:pt idx="25">
                  <c:v>6.115225341999996</c:v>
                </c:pt>
                <c:pt idx="26">
                  <c:v>6.908492946</c:v>
                </c:pt>
              </c:numCache>
            </c:numRef>
          </c:val>
          <c:extLst>
            <c:ext xmlns:c16="http://schemas.microsoft.com/office/drawing/2014/chart" uri="{C3380CC4-5D6E-409C-BE32-E72D297353CC}">
              <c16:uniqueId val="{00000000-B7E0-4812-9876-94F81F70BED5}"/>
            </c:ext>
          </c:extLst>
        </c:ser>
        <c:dLbls>
          <c:showLegendKey val="0"/>
          <c:showVal val="0"/>
          <c:showCatName val="0"/>
          <c:showSerName val="0"/>
          <c:showPercent val="0"/>
          <c:showBubbleSize val="0"/>
        </c:dLbls>
        <c:axId val="1212916224"/>
        <c:axId val="1212918544"/>
      </c:areaChart>
      <c:catAx>
        <c:axId val="1212916224"/>
        <c:scaling>
          <c:orientation val="minMax"/>
        </c:scaling>
        <c:delete val="0"/>
        <c:axPos val="b"/>
        <c:numFmt formatCode="General" sourceLinked="1"/>
        <c:majorTickMark val="out"/>
        <c:minorTickMark val="none"/>
        <c:tickLblPos val="nextTo"/>
        <c:spPr>
          <a:ln>
            <a:solidFill>
              <a:srgbClr val="FFFFFF"/>
            </a:solidFill>
          </a:ln>
        </c:spPr>
        <c:crossAx val="1212918544"/>
        <c:crosses val="autoZero"/>
        <c:auto val="1"/>
        <c:lblAlgn val="ctr"/>
        <c:lblOffset val="100"/>
        <c:noMultiLvlLbl val="1"/>
      </c:catAx>
      <c:valAx>
        <c:axId val="1212918544"/>
        <c:scaling>
          <c:orientation val="minMax"/>
          <c:max val="7"/>
        </c:scaling>
        <c:delete val="0"/>
        <c:axPos val="l"/>
        <c:title>
          <c:tx>
            <c:rich>
              <a:bodyPr rot="-5400000" vert="horz"/>
              <a:lstStyle/>
              <a:p>
                <a:pPr>
                  <a:defRPr/>
                </a:pPr>
                <a:r>
                  <a:rPr lang="en-US" dirty="0"/>
                  <a:t>Pop</a:t>
                </a:r>
                <a:r>
                  <a:rPr lang="en-US" baseline="0" dirty="0"/>
                  <a:t>. (billions)</a:t>
                </a:r>
                <a:endParaRPr lang="en-US" dirty="0"/>
              </a:p>
            </c:rich>
          </c:tx>
          <c:overlay val="0"/>
        </c:title>
        <c:numFmt formatCode="General" sourceLinked="1"/>
        <c:majorTickMark val="out"/>
        <c:minorTickMark val="none"/>
        <c:tickLblPos val="nextTo"/>
        <c:spPr>
          <a:ln>
            <a:solidFill>
              <a:srgbClr val="FFFFFF"/>
            </a:solidFill>
          </a:ln>
        </c:spPr>
        <c:crossAx val="1212916224"/>
        <c:crosses val="autoZero"/>
        <c:crossBetween val="midCat"/>
      </c:valAx>
      <c:spPr>
        <a:noFill/>
        <a:ln>
          <a:noFill/>
        </a:ln>
      </c:spPr>
    </c:plotArea>
    <c:plotVisOnly val="1"/>
    <c:dispBlanksAs val="gap"/>
    <c:showDLblsOverMax val="0"/>
  </c:chart>
  <c:spPr>
    <a:noFill/>
  </c:spPr>
  <c:txPr>
    <a:bodyPr/>
    <a:lstStyle/>
    <a:p>
      <a:pPr>
        <a:defRPr sz="2400" b="0">
          <a:solidFill>
            <a:srgbClr val="FFFFFF"/>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'1 Population'!$F$22</c:f>
              <c:strCache>
                <c:ptCount val="1"/>
                <c:pt idx="0">
                  <c:v>World</c:v>
                </c:pt>
              </c:strCache>
            </c:strRef>
          </c:tx>
          <c:spPr>
            <a:gradFill flip="none" rotWithShape="1">
              <a:gsLst>
                <a:gs pos="0">
                  <a:schemeClr val="accent2">
                    <a:lumMod val="75000"/>
                  </a:schemeClr>
                </a:gs>
                <a:gs pos="100000">
                  <a:schemeClr val="accent2">
                    <a:lumMod val="40000"/>
                    <a:lumOff val="60000"/>
                  </a:schemeClr>
                </a:gs>
              </a:gsLst>
              <a:path path="circle">
                <a:fillToRect l="100000" t="100000"/>
              </a:path>
              <a:tileRect r="-100000" b="-100000"/>
            </a:gradFill>
            <a:ln>
              <a:noFill/>
            </a:ln>
          </c:spPr>
          <c:cat>
            <c:numRef>
              <c:f>'1 Population'!$B$23:$B$49</c:f>
              <c:numCache>
                <c:formatCode>General</c:formatCode>
                <c:ptCount val="27"/>
                <c:pt idx="0">
                  <c:v>1750</c:v>
                </c:pt>
                <c:pt idx="5">
                  <c:v>1800</c:v>
                </c:pt>
                <c:pt idx="10">
                  <c:v>1850</c:v>
                </c:pt>
                <c:pt idx="15">
                  <c:v>1900</c:v>
                </c:pt>
                <c:pt idx="20">
                  <c:v>1950</c:v>
                </c:pt>
                <c:pt idx="25">
                  <c:v>2000</c:v>
                </c:pt>
              </c:numCache>
            </c:numRef>
          </c:cat>
          <c:val>
            <c:numRef>
              <c:f>'1 Population'!$F$23:$F$49</c:f>
              <c:numCache>
                <c:formatCode>General</c:formatCode>
                <c:ptCount val="27"/>
                <c:pt idx="0">
                  <c:v>0.73889713362984899</c:v>
                </c:pt>
                <c:pt idx="1">
                  <c:v>0.77704024808378802</c:v>
                </c:pt>
                <c:pt idx="2">
                  <c:v>0.81982691634469396</c:v>
                </c:pt>
                <c:pt idx="3">
                  <c:v>0.89607483537253996</c:v>
                </c:pt>
                <c:pt idx="4">
                  <c:v>0.94041651930452297</c:v>
                </c:pt>
                <c:pt idx="5">
                  <c:v>0.95577359329906397</c:v>
                </c:pt>
                <c:pt idx="6">
                  <c:v>1.033331135369292</c:v>
                </c:pt>
                <c:pt idx="7">
                  <c:v>1.060843326244262</c:v>
                </c:pt>
                <c:pt idx="8">
                  <c:v>1.1435073967220379</c:v>
                </c:pt>
                <c:pt idx="9">
                  <c:v>1.203651628767098</c:v>
                </c:pt>
                <c:pt idx="10">
                  <c:v>1.2808693603858341</c:v>
                </c:pt>
                <c:pt idx="11">
                  <c:v>1.3389932023722391</c:v>
                </c:pt>
                <c:pt idx="12">
                  <c:v>1.3398840269252139</c:v>
                </c:pt>
                <c:pt idx="13">
                  <c:v>1.419782300466339</c:v>
                </c:pt>
                <c:pt idx="14">
                  <c:v>1.5389860196481711</c:v>
                </c:pt>
                <c:pt idx="15">
                  <c:v>1.6596204954568099</c:v>
                </c:pt>
                <c:pt idx="16">
                  <c:v>1.783172815017934</c:v>
                </c:pt>
                <c:pt idx="17">
                  <c:v>1.918428227203927</c:v>
                </c:pt>
                <c:pt idx="18">
                  <c:v>2.0989621923680351</c:v>
                </c:pt>
                <c:pt idx="19">
                  <c:v>2.3153944166061668</c:v>
                </c:pt>
                <c:pt idx="20">
                  <c:v>2.5293336526250001</c:v>
                </c:pt>
                <c:pt idx="21">
                  <c:v>3.02333705725</c:v>
                </c:pt>
                <c:pt idx="22">
                  <c:v>3.6857433034999998</c:v>
                </c:pt>
                <c:pt idx="23">
                  <c:v>4.4375588000000006</c:v>
                </c:pt>
                <c:pt idx="24">
                  <c:v>5.2903645609999961</c:v>
                </c:pt>
                <c:pt idx="25">
                  <c:v>6.115225341999996</c:v>
                </c:pt>
                <c:pt idx="26">
                  <c:v>6.908492946</c:v>
                </c:pt>
              </c:numCache>
            </c:numRef>
          </c:val>
          <c:extLst>
            <c:ext xmlns:c16="http://schemas.microsoft.com/office/drawing/2014/chart" uri="{C3380CC4-5D6E-409C-BE32-E72D297353CC}">
              <c16:uniqueId val="{00000000-B7E0-4812-9876-94F81F70BED5}"/>
            </c:ext>
          </c:extLst>
        </c:ser>
        <c:dLbls>
          <c:showLegendKey val="0"/>
          <c:showVal val="0"/>
          <c:showCatName val="0"/>
          <c:showSerName val="0"/>
          <c:showPercent val="0"/>
          <c:showBubbleSize val="0"/>
        </c:dLbls>
        <c:axId val="1212916224"/>
        <c:axId val="1212918544"/>
      </c:areaChart>
      <c:catAx>
        <c:axId val="1212916224"/>
        <c:scaling>
          <c:orientation val="minMax"/>
        </c:scaling>
        <c:delete val="0"/>
        <c:axPos val="b"/>
        <c:numFmt formatCode="General" sourceLinked="1"/>
        <c:majorTickMark val="out"/>
        <c:minorTickMark val="none"/>
        <c:tickLblPos val="nextTo"/>
        <c:spPr>
          <a:ln>
            <a:solidFill>
              <a:srgbClr val="FFFFFF"/>
            </a:solidFill>
          </a:ln>
        </c:spPr>
        <c:crossAx val="1212918544"/>
        <c:crosses val="autoZero"/>
        <c:auto val="1"/>
        <c:lblAlgn val="ctr"/>
        <c:lblOffset val="100"/>
        <c:noMultiLvlLbl val="1"/>
      </c:catAx>
      <c:valAx>
        <c:axId val="1212918544"/>
        <c:scaling>
          <c:orientation val="minMax"/>
          <c:max val="7"/>
        </c:scaling>
        <c:delete val="0"/>
        <c:axPos val="l"/>
        <c:title>
          <c:tx>
            <c:rich>
              <a:bodyPr rot="-5400000" vert="horz"/>
              <a:lstStyle/>
              <a:p>
                <a:pPr>
                  <a:defRPr/>
                </a:pPr>
                <a:r>
                  <a:rPr lang="en-US" dirty="0"/>
                  <a:t>Pop</a:t>
                </a:r>
                <a:r>
                  <a:rPr lang="en-US" baseline="0" dirty="0"/>
                  <a:t>. (billions)</a:t>
                </a:r>
                <a:endParaRPr lang="en-US" dirty="0"/>
              </a:p>
            </c:rich>
          </c:tx>
          <c:overlay val="0"/>
        </c:title>
        <c:numFmt formatCode="General" sourceLinked="1"/>
        <c:majorTickMark val="out"/>
        <c:minorTickMark val="none"/>
        <c:tickLblPos val="nextTo"/>
        <c:spPr>
          <a:ln>
            <a:solidFill>
              <a:srgbClr val="FFFFFF"/>
            </a:solidFill>
          </a:ln>
        </c:spPr>
        <c:crossAx val="1212916224"/>
        <c:crosses val="autoZero"/>
        <c:crossBetween val="midCat"/>
      </c:valAx>
      <c:spPr>
        <a:noFill/>
        <a:ln>
          <a:noFill/>
        </a:ln>
      </c:spPr>
    </c:plotArea>
    <c:plotVisOnly val="1"/>
    <c:dispBlanksAs val="gap"/>
    <c:showDLblsOverMax val="0"/>
  </c:chart>
  <c:spPr>
    <a:noFill/>
  </c:spPr>
  <c:txPr>
    <a:bodyPr/>
    <a:lstStyle/>
    <a:p>
      <a:pPr>
        <a:defRPr sz="2400" b="0">
          <a:solidFill>
            <a:srgbClr val="FFFFFF"/>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'1 Population'!$F$22</c:f>
              <c:strCache>
                <c:ptCount val="1"/>
                <c:pt idx="0">
                  <c:v>World</c:v>
                </c:pt>
              </c:strCache>
            </c:strRef>
          </c:tx>
          <c:spPr>
            <a:gradFill flip="none" rotWithShape="1">
              <a:gsLst>
                <a:gs pos="0">
                  <a:schemeClr val="accent2">
                    <a:lumMod val="75000"/>
                  </a:schemeClr>
                </a:gs>
                <a:gs pos="100000">
                  <a:schemeClr val="accent2">
                    <a:lumMod val="40000"/>
                    <a:lumOff val="60000"/>
                  </a:schemeClr>
                </a:gs>
              </a:gsLst>
              <a:path path="circle">
                <a:fillToRect l="100000" t="100000"/>
              </a:path>
              <a:tileRect r="-100000" b="-100000"/>
            </a:gradFill>
            <a:ln>
              <a:noFill/>
            </a:ln>
          </c:spPr>
          <c:cat>
            <c:numRef>
              <c:f>'1 Population'!$B$23:$B$49</c:f>
              <c:numCache>
                <c:formatCode>General</c:formatCode>
                <c:ptCount val="27"/>
                <c:pt idx="0">
                  <c:v>1750</c:v>
                </c:pt>
                <c:pt idx="5">
                  <c:v>1800</c:v>
                </c:pt>
                <c:pt idx="10">
                  <c:v>1850</c:v>
                </c:pt>
                <c:pt idx="15">
                  <c:v>1900</c:v>
                </c:pt>
                <c:pt idx="20">
                  <c:v>1950</c:v>
                </c:pt>
                <c:pt idx="25">
                  <c:v>2000</c:v>
                </c:pt>
              </c:numCache>
            </c:numRef>
          </c:cat>
          <c:val>
            <c:numRef>
              <c:f>'1 Population'!$F$23:$F$49</c:f>
              <c:numCache>
                <c:formatCode>General</c:formatCode>
                <c:ptCount val="27"/>
                <c:pt idx="0">
                  <c:v>0.73889713362984899</c:v>
                </c:pt>
                <c:pt idx="1">
                  <c:v>0.77704024808378802</c:v>
                </c:pt>
                <c:pt idx="2">
                  <c:v>0.81982691634469396</c:v>
                </c:pt>
                <c:pt idx="3">
                  <c:v>0.89607483537253996</c:v>
                </c:pt>
                <c:pt idx="4">
                  <c:v>0.94041651930452297</c:v>
                </c:pt>
                <c:pt idx="5">
                  <c:v>0.95577359329906397</c:v>
                </c:pt>
                <c:pt idx="6">
                  <c:v>1.033331135369292</c:v>
                </c:pt>
                <c:pt idx="7">
                  <c:v>1.060843326244262</c:v>
                </c:pt>
                <c:pt idx="8">
                  <c:v>1.1435073967220379</c:v>
                </c:pt>
                <c:pt idx="9">
                  <c:v>1.203651628767098</c:v>
                </c:pt>
                <c:pt idx="10">
                  <c:v>1.2808693603858341</c:v>
                </c:pt>
                <c:pt idx="11">
                  <c:v>1.3389932023722391</c:v>
                </c:pt>
                <c:pt idx="12">
                  <c:v>1.3398840269252139</c:v>
                </c:pt>
                <c:pt idx="13">
                  <c:v>1.419782300466339</c:v>
                </c:pt>
                <c:pt idx="14">
                  <c:v>1.5389860196481711</c:v>
                </c:pt>
                <c:pt idx="15">
                  <c:v>1.6596204954568099</c:v>
                </c:pt>
                <c:pt idx="16">
                  <c:v>1.783172815017934</c:v>
                </c:pt>
                <c:pt idx="17">
                  <c:v>1.918428227203927</c:v>
                </c:pt>
                <c:pt idx="18">
                  <c:v>2.0989621923680351</c:v>
                </c:pt>
                <c:pt idx="19">
                  <c:v>2.3153944166061668</c:v>
                </c:pt>
                <c:pt idx="20">
                  <c:v>2.5293336526250001</c:v>
                </c:pt>
                <c:pt idx="21">
                  <c:v>3.02333705725</c:v>
                </c:pt>
                <c:pt idx="22">
                  <c:v>3.6857433034999998</c:v>
                </c:pt>
                <c:pt idx="23">
                  <c:v>4.4375588000000006</c:v>
                </c:pt>
                <c:pt idx="24">
                  <c:v>5.2903645609999961</c:v>
                </c:pt>
                <c:pt idx="25">
                  <c:v>6.115225341999996</c:v>
                </c:pt>
                <c:pt idx="26">
                  <c:v>6.908492946</c:v>
                </c:pt>
              </c:numCache>
            </c:numRef>
          </c:val>
          <c:extLst>
            <c:ext xmlns:c16="http://schemas.microsoft.com/office/drawing/2014/chart" uri="{C3380CC4-5D6E-409C-BE32-E72D297353CC}">
              <c16:uniqueId val="{00000000-B7E0-4812-9876-94F81F70BED5}"/>
            </c:ext>
          </c:extLst>
        </c:ser>
        <c:dLbls>
          <c:showLegendKey val="0"/>
          <c:showVal val="0"/>
          <c:showCatName val="0"/>
          <c:showSerName val="0"/>
          <c:showPercent val="0"/>
          <c:showBubbleSize val="0"/>
        </c:dLbls>
        <c:axId val="1212916224"/>
        <c:axId val="1212918544"/>
      </c:areaChart>
      <c:catAx>
        <c:axId val="1212916224"/>
        <c:scaling>
          <c:orientation val="minMax"/>
        </c:scaling>
        <c:delete val="0"/>
        <c:axPos val="b"/>
        <c:numFmt formatCode="General" sourceLinked="1"/>
        <c:majorTickMark val="out"/>
        <c:minorTickMark val="none"/>
        <c:tickLblPos val="nextTo"/>
        <c:spPr>
          <a:ln>
            <a:solidFill>
              <a:srgbClr val="FFFFFF"/>
            </a:solidFill>
          </a:ln>
        </c:spPr>
        <c:crossAx val="1212918544"/>
        <c:crosses val="autoZero"/>
        <c:auto val="1"/>
        <c:lblAlgn val="ctr"/>
        <c:lblOffset val="100"/>
        <c:noMultiLvlLbl val="1"/>
      </c:catAx>
      <c:valAx>
        <c:axId val="1212918544"/>
        <c:scaling>
          <c:orientation val="minMax"/>
          <c:max val="7"/>
        </c:scaling>
        <c:delete val="0"/>
        <c:axPos val="l"/>
        <c:title>
          <c:tx>
            <c:rich>
              <a:bodyPr rot="-5400000" vert="horz"/>
              <a:lstStyle/>
              <a:p>
                <a:pPr>
                  <a:defRPr/>
                </a:pPr>
                <a:r>
                  <a:rPr lang="en-US" dirty="0"/>
                  <a:t>Pop</a:t>
                </a:r>
                <a:r>
                  <a:rPr lang="en-US" baseline="0" dirty="0"/>
                  <a:t>. (billions)</a:t>
                </a:r>
                <a:endParaRPr lang="en-US" dirty="0"/>
              </a:p>
            </c:rich>
          </c:tx>
          <c:overlay val="0"/>
        </c:title>
        <c:numFmt formatCode="General" sourceLinked="1"/>
        <c:majorTickMark val="out"/>
        <c:minorTickMark val="none"/>
        <c:tickLblPos val="nextTo"/>
        <c:spPr>
          <a:ln>
            <a:solidFill>
              <a:srgbClr val="FFFFFF"/>
            </a:solidFill>
          </a:ln>
        </c:spPr>
        <c:crossAx val="1212916224"/>
        <c:crosses val="autoZero"/>
        <c:crossBetween val="midCat"/>
      </c:valAx>
      <c:spPr>
        <a:noFill/>
        <a:ln>
          <a:noFill/>
        </a:ln>
      </c:spPr>
    </c:plotArea>
    <c:plotVisOnly val="1"/>
    <c:dispBlanksAs val="gap"/>
    <c:showDLblsOverMax val="0"/>
  </c:chart>
  <c:spPr>
    <a:noFill/>
  </c:spPr>
  <c:txPr>
    <a:bodyPr/>
    <a:lstStyle/>
    <a:p>
      <a:pPr>
        <a:defRPr sz="2400" b="0">
          <a:solidFill>
            <a:srgbClr val="FFFFFF"/>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'5 Primary energy use'!$C$15</c:f>
              <c:strCache>
                <c:ptCount val="1"/>
                <c:pt idx="0">
                  <c:v>Exajoule (EJ)</c:v>
                </c:pt>
              </c:strCache>
            </c:strRef>
          </c:tx>
          <c:spPr>
            <a:gradFill flip="none" rotWithShape="1">
              <a:gsLst>
                <a:gs pos="0">
                  <a:srgbClr val="F8C000"/>
                </a:gs>
                <a:gs pos="100000">
                  <a:prstClr val="white"/>
                </a:gs>
              </a:gsLst>
              <a:path path="circle">
                <a:fillToRect l="100000" t="100000"/>
              </a:path>
              <a:tileRect r="-100000" b="-100000"/>
            </a:gradFill>
            <a:ln>
              <a:noFill/>
            </a:ln>
          </c:spPr>
          <c:cat>
            <c:numRef>
              <c:f>'5 Primary energy use'!$B$16:$B$42</c:f>
              <c:numCache>
                <c:formatCode>General</c:formatCode>
                <c:ptCount val="27"/>
                <c:pt idx="0">
                  <c:v>1750</c:v>
                </c:pt>
                <c:pt idx="5">
                  <c:v>1800</c:v>
                </c:pt>
                <c:pt idx="10">
                  <c:v>1850</c:v>
                </c:pt>
                <c:pt idx="15">
                  <c:v>1900</c:v>
                </c:pt>
                <c:pt idx="20">
                  <c:v>1950</c:v>
                </c:pt>
                <c:pt idx="25">
                  <c:v>2000</c:v>
                </c:pt>
              </c:numCache>
            </c:numRef>
          </c:cat>
          <c:val>
            <c:numRef>
              <c:f>'5 Primary energy use'!$C$16:$C$42</c:f>
              <c:numCache>
                <c:formatCode>General</c:formatCode>
                <c:ptCount val="27"/>
                <c:pt idx="0" formatCode="0.0">
                  <c:v>16</c:v>
                </c:pt>
                <c:pt idx="1">
                  <c:v>16</c:v>
                </c:pt>
                <c:pt idx="2">
                  <c:v>17</c:v>
                </c:pt>
                <c:pt idx="3">
                  <c:v>18</c:v>
                </c:pt>
                <c:pt idx="4">
                  <c:v>19</c:v>
                </c:pt>
                <c:pt idx="5" formatCode="0.0">
                  <c:v>20</c:v>
                </c:pt>
                <c:pt idx="6">
                  <c:v>21</c:v>
                </c:pt>
                <c:pt idx="7">
                  <c:v>22</c:v>
                </c:pt>
                <c:pt idx="8">
                  <c:v>23</c:v>
                </c:pt>
                <c:pt idx="9">
                  <c:v>25</c:v>
                </c:pt>
                <c:pt idx="10" formatCode="0.0">
                  <c:v>27.75818734456028</c:v>
                </c:pt>
                <c:pt idx="11" formatCode="0.0">
                  <c:v>29.841470638558189</c:v>
                </c:pt>
                <c:pt idx="12" formatCode="0.0">
                  <c:v>32.907679763012403</c:v>
                </c:pt>
                <c:pt idx="13" formatCode="0.0">
                  <c:v>36.860941212729898</c:v>
                </c:pt>
                <c:pt idx="14" formatCode="0.0">
                  <c:v>42.149735996529401</c:v>
                </c:pt>
                <c:pt idx="15" formatCode="0.0">
                  <c:v>49.421713618179197</c:v>
                </c:pt>
                <c:pt idx="16" formatCode="0.0">
                  <c:v>61.707850358660743</c:v>
                </c:pt>
                <c:pt idx="17" formatCode="0.0">
                  <c:v>69.210811696895206</c:v>
                </c:pt>
                <c:pt idx="18" formatCode="0.0">
                  <c:v>78.928895118511235</c:v>
                </c:pt>
                <c:pt idx="19" formatCode="0.0">
                  <c:v>89.875501523307378</c:v>
                </c:pt>
                <c:pt idx="20" formatCode="0.0">
                  <c:v>112.2825808640722</c:v>
                </c:pt>
                <c:pt idx="21" formatCode="0.0">
                  <c:v>160.0009641773587</c:v>
                </c:pt>
                <c:pt idx="22" formatCode="0.0">
                  <c:v>230.67904216919061</c:v>
                </c:pt>
                <c:pt idx="23" formatCode="0.0">
                  <c:v>313.30163668861559</c:v>
                </c:pt>
                <c:pt idx="24" formatCode="0.0">
                  <c:v>379.65700414502362</c:v>
                </c:pt>
                <c:pt idx="25" formatCode="0.0">
                  <c:v>434.41290268634879</c:v>
                </c:pt>
                <c:pt idx="26" formatCode="0.0">
                  <c:v>533.37620715066998</c:v>
                </c:pt>
              </c:numCache>
            </c:numRef>
          </c:val>
          <c:extLst>
            <c:ext xmlns:c16="http://schemas.microsoft.com/office/drawing/2014/chart" uri="{C3380CC4-5D6E-409C-BE32-E72D297353CC}">
              <c16:uniqueId val="{00000000-5AE0-48F8-B7EE-175406154680}"/>
            </c:ext>
          </c:extLst>
        </c:ser>
        <c:dLbls>
          <c:showLegendKey val="0"/>
          <c:showVal val="0"/>
          <c:showCatName val="0"/>
          <c:showSerName val="0"/>
          <c:showPercent val="0"/>
          <c:showBubbleSize val="0"/>
        </c:dLbls>
        <c:axId val="1213681024"/>
        <c:axId val="1213834240"/>
      </c:areaChart>
      <c:catAx>
        <c:axId val="1213681024"/>
        <c:scaling>
          <c:orientation val="minMax"/>
        </c:scaling>
        <c:delete val="0"/>
        <c:axPos val="b"/>
        <c:numFmt formatCode="General" sourceLinked="1"/>
        <c:majorTickMark val="out"/>
        <c:minorTickMark val="none"/>
        <c:tickLblPos val="nextTo"/>
        <c:spPr>
          <a:ln>
            <a:solidFill>
              <a:srgbClr val="FFFFFF"/>
            </a:solidFill>
          </a:ln>
        </c:spPr>
        <c:crossAx val="1213834240"/>
        <c:crosses val="autoZero"/>
        <c:auto val="1"/>
        <c:lblAlgn val="ctr"/>
        <c:lblOffset val="100"/>
        <c:noMultiLvlLbl val="1"/>
      </c:catAx>
      <c:valAx>
        <c:axId val="1213834240"/>
        <c:scaling>
          <c:orientation val="minMax"/>
        </c:scaling>
        <c:delete val="0"/>
        <c:axPos val="l"/>
        <c:title>
          <c:tx>
            <c:rich>
              <a:bodyPr rot="-5400000" vert="horz"/>
              <a:lstStyle/>
              <a:p>
                <a:pPr>
                  <a:defRPr/>
                </a:pPr>
                <a:r>
                  <a:rPr lang="en-US"/>
                  <a:t>Exajoule (EJ)</a:t>
                </a:r>
              </a:p>
            </c:rich>
          </c:tx>
          <c:overlay val="0"/>
        </c:title>
        <c:numFmt formatCode="0" sourceLinked="0"/>
        <c:majorTickMark val="out"/>
        <c:minorTickMark val="none"/>
        <c:tickLblPos val="nextTo"/>
        <c:spPr>
          <a:ln>
            <a:solidFill>
              <a:srgbClr val="FFFFFF"/>
            </a:solidFill>
          </a:ln>
        </c:spPr>
        <c:crossAx val="1213681024"/>
        <c:crosses val="autoZero"/>
        <c:crossBetween val="midCat"/>
      </c:valAx>
      <c:spPr>
        <a:noFill/>
      </c:spPr>
    </c:plotArea>
    <c:plotVisOnly val="1"/>
    <c:dispBlanksAs val="gap"/>
    <c:showDLblsOverMax val="0"/>
  </c:chart>
  <c:spPr>
    <a:noFill/>
    <a:ln>
      <a:noFill/>
    </a:ln>
  </c:spPr>
  <c:txPr>
    <a:bodyPr/>
    <a:lstStyle/>
    <a:p>
      <a:pPr>
        <a:defRPr sz="2400">
          <a:solidFill>
            <a:srgbClr val="FFFFFF"/>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'8 Water use'!$F$18</c:f>
              <c:strCache>
                <c:ptCount val="1"/>
                <c:pt idx="0">
                  <c:v>World</c:v>
                </c:pt>
              </c:strCache>
            </c:strRef>
          </c:tx>
          <c:spPr>
            <a:gradFill flip="none" rotWithShape="1">
              <a:gsLst>
                <a:gs pos="0">
                  <a:srgbClr val="0000FF"/>
                </a:gs>
                <a:gs pos="100000">
                  <a:prstClr val="white"/>
                </a:gs>
              </a:gsLst>
              <a:path path="circle">
                <a:fillToRect l="100000" t="100000"/>
              </a:path>
              <a:tileRect r="-100000" b="-100000"/>
            </a:gradFill>
            <a:ln>
              <a:noFill/>
            </a:ln>
          </c:spPr>
          <c:cat>
            <c:numRef>
              <c:f>'8 Water use'!$B$19:$B$279</c:f>
              <c:numCache>
                <c:formatCode>General</c:formatCode>
                <c:ptCount val="261"/>
                <c:pt idx="0">
                  <c:v>1750</c:v>
                </c:pt>
                <c:pt idx="1">
                  <c:v>1751</c:v>
                </c:pt>
                <c:pt idx="2">
                  <c:v>1752</c:v>
                </c:pt>
                <c:pt idx="3">
                  <c:v>1753</c:v>
                </c:pt>
                <c:pt idx="4">
                  <c:v>1754</c:v>
                </c:pt>
                <c:pt idx="5">
                  <c:v>1755</c:v>
                </c:pt>
                <c:pt idx="6">
                  <c:v>1756</c:v>
                </c:pt>
                <c:pt idx="7">
                  <c:v>1757</c:v>
                </c:pt>
                <c:pt idx="8">
                  <c:v>1758</c:v>
                </c:pt>
                <c:pt idx="9">
                  <c:v>1759</c:v>
                </c:pt>
                <c:pt idx="10">
                  <c:v>1760</c:v>
                </c:pt>
                <c:pt idx="11">
                  <c:v>1761</c:v>
                </c:pt>
                <c:pt idx="12">
                  <c:v>1762</c:v>
                </c:pt>
                <c:pt idx="13">
                  <c:v>1763</c:v>
                </c:pt>
                <c:pt idx="14">
                  <c:v>1764</c:v>
                </c:pt>
                <c:pt idx="15">
                  <c:v>1765</c:v>
                </c:pt>
                <c:pt idx="16">
                  <c:v>1766</c:v>
                </c:pt>
                <c:pt idx="17">
                  <c:v>1767</c:v>
                </c:pt>
                <c:pt idx="18">
                  <c:v>1768</c:v>
                </c:pt>
                <c:pt idx="19">
                  <c:v>1769</c:v>
                </c:pt>
                <c:pt idx="20">
                  <c:v>1770</c:v>
                </c:pt>
                <c:pt idx="21">
                  <c:v>1771</c:v>
                </c:pt>
                <c:pt idx="22">
                  <c:v>1772</c:v>
                </c:pt>
                <c:pt idx="23">
                  <c:v>1773</c:v>
                </c:pt>
                <c:pt idx="24">
                  <c:v>1774</c:v>
                </c:pt>
                <c:pt idx="25">
                  <c:v>1775</c:v>
                </c:pt>
                <c:pt idx="26">
                  <c:v>1776</c:v>
                </c:pt>
                <c:pt idx="27">
                  <c:v>1777</c:v>
                </c:pt>
                <c:pt idx="28">
                  <c:v>1778</c:v>
                </c:pt>
                <c:pt idx="29">
                  <c:v>1779</c:v>
                </c:pt>
                <c:pt idx="30">
                  <c:v>1780</c:v>
                </c:pt>
                <c:pt idx="31">
                  <c:v>1781</c:v>
                </c:pt>
                <c:pt idx="32">
                  <c:v>1782</c:v>
                </c:pt>
                <c:pt idx="33">
                  <c:v>1783</c:v>
                </c:pt>
                <c:pt idx="34">
                  <c:v>1784</c:v>
                </c:pt>
                <c:pt idx="35">
                  <c:v>1785</c:v>
                </c:pt>
                <c:pt idx="36">
                  <c:v>1786</c:v>
                </c:pt>
                <c:pt idx="37">
                  <c:v>1787</c:v>
                </c:pt>
                <c:pt idx="38">
                  <c:v>1788</c:v>
                </c:pt>
                <c:pt idx="39">
                  <c:v>1789</c:v>
                </c:pt>
                <c:pt idx="40">
                  <c:v>1790</c:v>
                </c:pt>
                <c:pt idx="41">
                  <c:v>1791</c:v>
                </c:pt>
                <c:pt idx="42">
                  <c:v>1792</c:v>
                </c:pt>
                <c:pt idx="43">
                  <c:v>1793</c:v>
                </c:pt>
                <c:pt idx="44">
                  <c:v>1794</c:v>
                </c:pt>
                <c:pt idx="45">
                  <c:v>1795</c:v>
                </c:pt>
                <c:pt idx="46">
                  <c:v>1796</c:v>
                </c:pt>
                <c:pt idx="47">
                  <c:v>1797</c:v>
                </c:pt>
                <c:pt idx="48">
                  <c:v>1798</c:v>
                </c:pt>
                <c:pt idx="49">
                  <c:v>1799</c:v>
                </c:pt>
                <c:pt idx="50">
                  <c:v>1800</c:v>
                </c:pt>
                <c:pt idx="51">
                  <c:v>1801</c:v>
                </c:pt>
                <c:pt idx="52">
                  <c:v>1802</c:v>
                </c:pt>
                <c:pt idx="53">
                  <c:v>1803</c:v>
                </c:pt>
                <c:pt idx="54">
                  <c:v>1804</c:v>
                </c:pt>
                <c:pt idx="55">
                  <c:v>1805</c:v>
                </c:pt>
                <c:pt idx="56">
                  <c:v>1806</c:v>
                </c:pt>
                <c:pt idx="57">
                  <c:v>1807</c:v>
                </c:pt>
                <c:pt idx="58">
                  <c:v>1808</c:v>
                </c:pt>
                <c:pt idx="59">
                  <c:v>1809</c:v>
                </c:pt>
                <c:pt idx="60">
                  <c:v>1810</c:v>
                </c:pt>
                <c:pt idx="61">
                  <c:v>1811</c:v>
                </c:pt>
                <c:pt idx="62">
                  <c:v>1812</c:v>
                </c:pt>
                <c:pt idx="63">
                  <c:v>1813</c:v>
                </c:pt>
                <c:pt idx="64">
                  <c:v>1814</c:v>
                </c:pt>
                <c:pt idx="65">
                  <c:v>1815</c:v>
                </c:pt>
                <c:pt idx="66">
                  <c:v>1816</c:v>
                </c:pt>
                <c:pt idx="67">
                  <c:v>1817</c:v>
                </c:pt>
                <c:pt idx="68">
                  <c:v>1818</c:v>
                </c:pt>
                <c:pt idx="69">
                  <c:v>1819</c:v>
                </c:pt>
                <c:pt idx="70">
                  <c:v>1820</c:v>
                </c:pt>
                <c:pt idx="71">
                  <c:v>1821</c:v>
                </c:pt>
                <c:pt idx="72">
                  <c:v>1822</c:v>
                </c:pt>
                <c:pt idx="73">
                  <c:v>1823</c:v>
                </c:pt>
                <c:pt idx="74">
                  <c:v>1824</c:v>
                </c:pt>
                <c:pt idx="75">
                  <c:v>1825</c:v>
                </c:pt>
                <c:pt idx="76">
                  <c:v>1826</c:v>
                </c:pt>
                <c:pt idx="77">
                  <c:v>1827</c:v>
                </c:pt>
                <c:pt idx="78">
                  <c:v>1828</c:v>
                </c:pt>
                <c:pt idx="79">
                  <c:v>1829</c:v>
                </c:pt>
                <c:pt idx="80">
                  <c:v>1830</c:v>
                </c:pt>
                <c:pt idx="81">
                  <c:v>1831</c:v>
                </c:pt>
                <c:pt idx="82">
                  <c:v>1832</c:v>
                </c:pt>
                <c:pt idx="83">
                  <c:v>1833</c:v>
                </c:pt>
                <c:pt idx="84">
                  <c:v>1834</c:v>
                </c:pt>
                <c:pt idx="85">
                  <c:v>1835</c:v>
                </c:pt>
                <c:pt idx="86">
                  <c:v>1836</c:v>
                </c:pt>
                <c:pt idx="87">
                  <c:v>1837</c:v>
                </c:pt>
                <c:pt idx="88">
                  <c:v>1838</c:v>
                </c:pt>
                <c:pt idx="89">
                  <c:v>1839</c:v>
                </c:pt>
                <c:pt idx="90">
                  <c:v>1840</c:v>
                </c:pt>
                <c:pt idx="91">
                  <c:v>1841</c:v>
                </c:pt>
                <c:pt idx="92">
                  <c:v>1842</c:v>
                </c:pt>
                <c:pt idx="93">
                  <c:v>1843</c:v>
                </c:pt>
                <c:pt idx="94">
                  <c:v>1844</c:v>
                </c:pt>
                <c:pt idx="95">
                  <c:v>1845</c:v>
                </c:pt>
                <c:pt idx="96">
                  <c:v>1846</c:v>
                </c:pt>
                <c:pt idx="97">
                  <c:v>1847</c:v>
                </c:pt>
                <c:pt idx="98">
                  <c:v>1848</c:v>
                </c:pt>
                <c:pt idx="99">
                  <c:v>1849</c:v>
                </c:pt>
                <c:pt idx="100">
                  <c:v>1850</c:v>
                </c:pt>
                <c:pt idx="101">
                  <c:v>1851</c:v>
                </c:pt>
                <c:pt idx="102">
                  <c:v>1852</c:v>
                </c:pt>
                <c:pt idx="103">
                  <c:v>1853</c:v>
                </c:pt>
                <c:pt idx="104">
                  <c:v>1854</c:v>
                </c:pt>
                <c:pt idx="105">
                  <c:v>1855</c:v>
                </c:pt>
                <c:pt idx="106">
                  <c:v>1856</c:v>
                </c:pt>
                <c:pt idx="107">
                  <c:v>1857</c:v>
                </c:pt>
                <c:pt idx="108">
                  <c:v>1858</c:v>
                </c:pt>
                <c:pt idx="109">
                  <c:v>1859</c:v>
                </c:pt>
                <c:pt idx="110">
                  <c:v>1860</c:v>
                </c:pt>
                <c:pt idx="111">
                  <c:v>1861</c:v>
                </c:pt>
                <c:pt idx="112">
                  <c:v>1862</c:v>
                </c:pt>
                <c:pt idx="113">
                  <c:v>1863</c:v>
                </c:pt>
                <c:pt idx="114">
                  <c:v>1864</c:v>
                </c:pt>
                <c:pt idx="115">
                  <c:v>1865</c:v>
                </c:pt>
                <c:pt idx="116">
                  <c:v>1866</c:v>
                </c:pt>
                <c:pt idx="117">
                  <c:v>1867</c:v>
                </c:pt>
                <c:pt idx="118">
                  <c:v>1868</c:v>
                </c:pt>
                <c:pt idx="119">
                  <c:v>1869</c:v>
                </c:pt>
                <c:pt idx="120">
                  <c:v>1870</c:v>
                </c:pt>
                <c:pt idx="121">
                  <c:v>1871</c:v>
                </c:pt>
                <c:pt idx="122">
                  <c:v>1872</c:v>
                </c:pt>
                <c:pt idx="123">
                  <c:v>1873</c:v>
                </c:pt>
                <c:pt idx="124">
                  <c:v>1874</c:v>
                </c:pt>
                <c:pt idx="125">
                  <c:v>1875</c:v>
                </c:pt>
                <c:pt idx="126">
                  <c:v>1876</c:v>
                </c:pt>
                <c:pt idx="127">
                  <c:v>1877</c:v>
                </c:pt>
                <c:pt idx="128">
                  <c:v>1878</c:v>
                </c:pt>
                <c:pt idx="129">
                  <c:v>1879</c:v>
                </c:pt>
                <c:pt idx="130">
                  <c:v>1880</c:v>
                </c:pt>
                <c:pt idx="131">
                  <c:v>1881</c:v>
                </c:pt>
                <c:pt idx="132">
                  <c:v>1882</c:v>
                </c:pt>
                <c:pt idx="133">
                  <c:v>1883</c:v>
                </c:pt>
                <c:pt idx="134">
                  <c:v>1884</c:v>
                </c:pt>
                <c:pt idx="135">
                  <c:v>1885</c:v>
                </c:pt>
                <c:pt idx="136">
                  <c:v>1886</c:v>
                </c:pt>
                <c:pt idx="137">
                  <c:v>1887</c:v>
                </c:pt>
                <c:pt idx="138">
                  <c:v>1888</c:v>
                </c:pt>
                <c:pt idx="139">
                  <c:v>1889</c:v>
                </c:pt>
                <c:pt idx="140">
                  <c:v>1890</c:v>
                </c:pt>
                <c:pt idx="141">
                  <c:v>1891</c:v>
                </c:pt>
                <c:pt idx="142">
                  <c:v>1892</c:v>
                </c:pt>
                <c:pt idx="143">
                  <c:v>1893</c:v>
                </c:pt>
                <c:pt idx="144">
                  <c:v>1894</c:v>
                </c:pt>
                <c:pt idx="145">
                  <c:v>1895</c:v>
                </c:pt>
                <c:pt idx="146">
                  <c:v>1896</c:v>
                </c:pt>
                <c:pt idx="147">
                  <c:v>1897</c:v>
                </c:pt>
                <c:pt idx="148">
                  <c:v>1898</c:v>
                </c:pt>
                <c:pt idx="149">
                  <c:v>1899</c:v>
                </c:pt>
                <c:pt idx="150">
                  <c:v>1900</c:v>
                </c:pt>
                <c:pt idx="151">
                  <c:v>1901</c:v>
                </c:pt>
                <c:pt idx="152">
                  <c:v>1902</c:v>
                </c:pt>
                <c:pt idx="153">
                  <c:v>1903</c:v>
                </c:pt>
                <c:pt idx="154">
                  <c:v>1904</c:v>
                </c:pt>
                <c:pt idx="155">
                  <c:v>1905</c:v>
                </c:pt>
                <c:pt idx="156">
                  <c:v>1906</c:v>
                </c:pt>
                <c:pt idx="157">
                  <c:v>1907</c:v>
                </c:pt>
                <c:pt idx="158">
                  <c:v>1908</c:v>
                </c:pt>
                <c:pt idx="159">
                  <c:v>1909</c:v>
                </c:pt>
                <c:pt idx="160">
                  <c:v>1910</c:v>
                </c:pt>
                <c:pt idx="161">
                  <c:v>1911</c:v>
                </c:pt>
                <c:pt idx="162">
                  <c:v>1912</c:v>
                </c:pt>
                <c:pt idx="163">
                  <c:v>1913</c:v>
                </c:pt>
                <c:pt idx="164">
                  <c:v>1914</c:v>
                </c:pt>
                <c:pt idx="165">
                  <c:v>1915</c:v>
                </c:pt>
                <c:pt idx="166">
                  <c:v>1916</c:v>
                </c:pt>
                <c:pt idx="167">
                  <c:v>1917</c:v>
                </c:pt>
                <c:pt idx="168">
                  <c:v>1918</c:v>
                </c:pt>
                <c:pt idx="169">
                  <c:v>1919</c:v>
                </c:pt>
                <c:pt idx="170">
                  <c:v>1920</c:v>
                </c:pt>
                <c:pt idx="171">
                  <c:v>1921</c:v>
                </c:pt>
                <c:pt idx="172">
                  <c:v>1922</c:v>
                </c:pt>
                <c:pt idx="173">
                  <c:v>1923</c:v>
                </c:pt>
                <c:pt idx="174">
                  <c:v>1924</c:v>
                </c:pt>
                <c:pt idx="175">
                  <c:v>1925</c:v>
                </c:pt>
                <c:pt idx="176">
                  <c:v>1926</c:v>
                </c:pt>
                <c:pt idx="177">
                  <c:v>1927</c:v>
                </c:pt>
                <c:pt idx="178">
                  <c:v>1928</c:v>
                </c:pt>
                <c:pt idx="179">
                  <c:v>1929</c:v>
                </c:pt>
                <c:pt idx="180">
                  <c:v>1930</c:v>
                </c:pt>
                <c:pt idx="181">
                  <c:v>1931</c:v>
                </c:pt>
                <c:pt idx="182">
                  <c:v>1932</c:v>
                </c:pt>
                <c:pt idx="183">
                  <c:v>1933</c:v>
                </c:pt>
                <c:pt idx="184">
                  <c:v>1934</c:v>
                </c:pt>
                <c:pt idx="185">
                  <c:v>1935</c:v>
                </c:pt>
                <c:pt idx="186">
                  <c:v>1936</c:v>
                </c:pt>
                <c:pt idx="187">
                  <c:v>1937</c:v>
                </c:pt>
                <c:pt idx="188">
                  <c:v>1938</c:v>
                </c:pt>
                <c:pt idx="189">
                  <c:v>1939</c:v>
                </c:pt>
                <c:pt idx="190">
                  <c:v>1940</c:v>
                </c:pt>
                <c:pt idx="191">
                  <c:v>1941</c:v>
                </c:pt>
                <c:pt idx="192">
                  <c:v>1942</c:v>
                </c:pt>
                <c:pt idx="193">
                  <c:v>1943</c:v>
                </c:pt>
                <c:pt idx="194">
                  <c:v>1944</c:v>
                </c:pt>
                <c:pt idx="195">
                  <c:v>1945</c:v>
                </c:pt>
                <c:pt idx="196">
                  <c:v>1946</c:v>
                </c:pt>
                <c:pt idx="197">
                  <c:v>1947</c:v>
                </c:pt>
                <c:pt idx="198">
                  <c:v>1948</c:v>
                </c:pt>
                <c:pt idx="199">
                  <c:v>1949</c:v>
                </c:pt>
                <c:pt idx="200">
                  <c:v>1950</c:v>
                </c:pt>
                <c:pt idx="201">
                  <c:v>1951</c:v>
                </c:pt>
                <c:pt idx="202">
                  <c:v>1952</c:v>
                </c:pt>
                <c:pt idx="203">
                  <c:v>1953</c:v>
                </c:pt>
                <c:pt idx="204">
                  <c:v>1954</c:v>
                </c:pt>
                <c:pt idx="205">
                  <c:v>1955</c:v>
                </c:pt>
                <c:pt idx="206">
                  <c:v>1956</c:v>
                </c:pt>
                <c:pt idx="207">
                  <c:v>1957</c:v>
                </c:pt>
                <c:pt idx="208">
                  <c:v>1958</c:v>
                </c:pt>
                <c:pt idx="209">
                  <c:v>1959</c:v>
                </c:pt>
                <c:pt idx="210">
                  <c:v>1960</c:v>
                </c:pt>
                <c:pt idx="211">
                  <c:v>1961</c:v>
                </c:pt>
                <c:pt idx="212">
                  <c:v>1962</c:v>
                </c:pt>
                <c:pt idx="213">
                  <c:v>1963</c:v>
                </c:pt>
                <c:pt idx="214">
                  <c:v>1964</c:v>
                </c:pt>
                <c:pt idx="215">
                  <c:v>1965</c:v>
                </c:pt>
                <c:pt idx="216">
                  <c:v>1966</c:v>
                </c:pt>
                <c:pt idx="217">
                  <c:v>1967</c:v>
                </c:pt>
                <c:pt idx="218">
                  <c:v>1968</c:v>
                </c:pt>
                <c:pt idx="219">
                  <c:v>1969</c:v>
                </c:pt>
                <c:pt idx="220">
                  <c:v>1970</c:v>
                </c:pt>
                <c:pt idx="221">
                  <c:v>1971</c:v>
                </c:pt>
                <c:pt idx="222">
                  <c:v>1972</c:v>
                </c:pt>
                <c:pt idx="223">
                  <c:v>1973</c:v>
                </c:pt>
                <c:pt idx="224">
                  <c:v>1974</c:v>
                </c:pt>
                <c:pt idx="225">
                  <c:v>1975</c:v>
                </c:pt>
                <c:pt idx="226">
                  <c:v>1976</c:v>
                </c:pt>
                <c:pt idx="227">
                  <c:v>1977</c:v>
                </c:pt>
                <c:pt idx="228">
                  <c:v>1978</c:v>
                </c:pt>
                <c:pt idx="229">
                  <c:v>1979</c:v>
                </c:pt>
                <c:pt idx="230">
                  <c:v>1980</c:v>
                </c:pt>
                <c:pt idx="231">
                  <c:v>1981</c:v>
                </c:pt>
                <c:pt idx="232">
                  <c:v>1982</c:v>
                </c:pt>
                <c:pt idx="233">
                  <c:v>1983</c:v>
                </c:pt>
                <c:pt idx="234">
                  <c:v>1984</c:v>
                </c:pt>
                <c:pt idx="235">
                  <c:v>1985</c:v>
                </c:pt>
                <c:pt idx="236">
                  <c:v>1986</c:v>
                </c:pt>
                <c:pt idx="237">
                  <c:v>1987</c:v>
                </c:pt>
                <c:pt idx="238">
                  <c:v>1988</c:v>
                </c:pt>
                <c:pt idx="239">
                  <c:v>1989</c:v>
                </c:pt>
                <c:pt idx="240">
                  <c:v>1990</c:v>
                </c:pt>
                <c:pt idx="241">
                  <c:v>1991</c:v>
                </c:pt>
                <c:pt idx="242">
                  <c:v>1992</c:v>
                </c:pt>
                <c:pt idx="243">
                  <c:v>1993</c:v>
                </c:pt>
                <c:pt idx="244">
                  <c:v>1994</c:v>
                </c:pt>
                <c:pt idx="245">
                  <c:v>1995</c:v>
                </c:pt>
                <c:pt idx="246">
                  <c:v>1996</c:v>
                </c:pt>
                <c:pt idx="247">
                  <c:v>1997</c:v>
                </c:pt>
                <c:pt idx="248">
                  <c:v>1998</c:v>
                </c:pt>
                <c:pt idx="249">
                  <c:v>1999</c:v>
                </c:pt>
                <c:pt idx="250">
                  <c:v>2000</c:v>
                </c:pt>
                <c:pt idx="251">
                  <c:v>2001</c:v>
                </c:pt>
                <c:pt idx="252">
                  <c:v>2002</c:v>
                </c:pt>
                <c:pt idx="253">
                  <c:v>2003</c:v>
                </c:pt>
                <c:pt idx="254">
                  <c:v>2004</c:v>
                </c:pt>
                <c:pt idx="255">
                  <c:v>2005</c:v>
                </c:pt>
                <c:pt idx="256">
                  <c:v>2006</c:v>
                </c:pt>
                <c:pt idx="257">
                  <c:v>2007</c:v>
                </c:pt>
                <c:pt idx="258">
                  <c:v>2008</c:v>
                </c:pt>
                <c:pt idx="259">
                  <c:v>2009</c:v>
                </c:pt>
                <c:pt idx="260">
                  <c:v>2010</c:v>
                </c:pt>
              </c:numCache>
            </c:numRef>
          </c:cat>
          <c:val>
            <c:numRef>
              <c:f>'8 Water use'!$F$19:$F$279</c:f>
              <c:numCache>
                <c:formatCode>General</c:formatCode>
                <c:ptCount val="261"/>
                <c:pt idx="151">
                  <c:v>0.67130698387312404</c:v>
                </c:pt>
                <c:pt idx="152">
                  <c:v>0.68516058251108702</c:v>
                </c:pt>
                <c:pt idx="153">
                  <c:v>0.65513488373680195</c:v>
                </c:pt>
                <c:pt idx="154">
                  <c:v>0.69957626895622504</c:v>
                </c:pt>
                <c:pt idx="155">
                  <c:v>0.70094686206071799</c:v>
                </c:pt>
                <c:pt idx="156">
                  <c:v>0.69660297759885603</c:v>
                </c:pt>
                <c:pt idx="157">
                  <c:v>0.73114477238560605</c:v>
                </c:pt>
                <c:pt idx="158">
                  <c:v>0.71947170122672599</c:v>
                </c:pt>
                <c:pt idx="159">
                  <c:v>0.728901391069252</c:v>
                </c:pt>
                <c:pt idx="160">
                  <c:v>0.721299647144097</c:v>
                </c:pt>
                <c:pt idx="161">
                  <c:v>0.74568072054029699</c:v>
                </c:pt>
                <c:pt idx="162">
                  <c:v>0.76700634693736003</c:v>
                </c:pt>
                <c:pt idx="163">
                  <c:v>0.81533019770605997</c:v>
                </c:pt>
                <c:pt idx="164">
                  <c:v>0.78661286543348097</c:v>
                </c:pt>
                <c:pt idx="165">
                  <c:v>0.79536168979445698</c:v>
                </c:pt>
                <c:pt idx="166">
                  <c:v>0.78723195202000595</c:v>
                </c:pt>
                <c:pt idx="167">
                  <c:v>0.77563980212980599</c:v>
                </c:pt>
                <c:pt idx="168">
                  <c:v>0.86609089316749699</c:v>
                </c:pt>
                <c:pt idx="169">
                  <c:v>0.83604622152640795</c:v>
                </c:pt>
                <c:pt idx="170">
                  <c:v>0.88450721376406904</c:v>
                </c:pt>
                <c:pt idx="171">
                  <c:v>0.84307002916180696</c:v>
                </c:pt>
                <c:pt idx="172">
                  <c:v>0.871840024724857</c:v>
                </c:pt>
                <c:pt idx="173">
                  <c:v>0.87131481205597705</c:v>
                </c:pt>
                <c:pt idx="174">
                  <c:v>0.88908348085645394</c:v>
                </c:pt>
                <c:pt idx="175">
                  <c:v>0.92478710868464098</c:v>
                </c:pt>
                <c:pt idx="176">
                  <c:v>0.89778478242556603</c:v>
                </c:pt>
                <c:pt idx="177">
                  <c:v>0.94222675627418195</c:v>
                </c:pt>
                <c:pt idx="178">
                  <c:v>0.94821763674970705</c:v>
                </c:pt>
                <c:pt idx="179">
                  <c:v>0.97175209673013596</c:v>
                </c:pt>
                <c:pt idx="180">
                  <c:v>0.95391703223183499</c:v>
                </c:pt>
                <c:pt idx="181">
                  <c:v>0.93375270843790803</c:v>
                </c:pt>
                <c:pt idx="182">
                  <c:v>0.97508040769189097</c:v>
                </c:pt>
                <c:pt idx="183">
                  <c:v>0.94788005569640899</c:v>
                </c:pt>
                <c:pt idx="184">
                  <c:v>1.0012278474264971</c:v>
                </c:pt>
                <c:pt idx="185">
                  <c:v>1.0179671681662681</c:v>
                </c:pt>
                <c:pt idx="186">
                  <c:v>1.0301401398536869</c:v>
                </c:pt>
                <c:pt idx="187">
                  <c:v>1.03752171127959</c:v>
                </c:pt>
                <c:pt idx="188">
                  <c:v>1.0686369174591599</c:v>
                </c:pt>
                <c:pt idx="189">
                  <c:v>1.101694892511476</c:v>
                </c:pt>
                <c:pt idx="190">
                  <c:v>1.1100571008583311</c:v>
                </c:pt>
                <c:pt idx="191">
                  <c:v>1.1279673158736701</c:v>
                </c:pt>
                <c:pt idx="192">
                  <c:v>1.1189017250584261</c:v>
                </c:pt>
                <c:pt idx="193">
                  <c:v>1.1386615310387731</c:v>
                </c:pt>
                <c:pt idx="194">
                  <c:v>1.142668949683058</c:v>
                </c:pt>
                <c:pt idx="195">
                  <c:v>1.141481848418417</c:v>
                </c:pt>
                <c:pt idx="196">
                  <c:v>1.1777342015092609</c:v>
                </c:pt>
                <c:pt idx="197">
                  <c:v>1.178084072049967</c:v>
                </c:pt>
                <c:pt idx="198">
                  <c:v>1.1839112224732611</c:v>
                </c:pt>
                <c:pt idx="199">
                  <c:v>1.1939985598182861</c:v>
                </c:pt>
                <c:pt idx="200">
                  <c:v>1.226581492652058</c:v>
                </c:pt>
                <c:pt idx="201">
                  <c:v>1.328106361712305</c:v>
                </c:pt>
                <c:pt idx="202">
                  <c:v>1.3790314175916349</c:v>
                </c:pt>
                <c:pt idx="203">
                  <c:v>1.373804788385689</c:v>
                </c:pt>
                <c:pt idx="204">
                  <c:v>1.3726776616585199</c:v>
                </c:pt>
                <c:pt idx="205">
                  <c:v>1.424773252537858</c:v>
                </c:pt>
                <c:pt idx="206">
                  <c:v>1.457353328545655</c:v>
                </c:pt>
                <c:pt idx="207">
                  <c:v>1.567294694315402</c:v>
                </c:pt>
                <c:pt idx="208">
                  <c:v>1.5769233771816049</c:v>
                </c:pt>
                <c:pt idx="209">
                  <c:v>1.6383161884966739</c:v>
                </c:pt>
                <c:pt idx="210">
                  <c:v>1.7518566941730349</c:v>
                </c:pt>
                <c:pt idx="211">
                  <c:v>1.7653170948553321</c:v>
                </c:pt>
                <c:pt idx="212">
                  <c:v>1.8360140161426659</c:v>
                </c:pt>
                <c:pt idx="213">
                  <c:v>1.919424571799037</c:v>
                </c:pt>
                <c:pt idx="214">
                  <c:v>1.9466709630245249</c:v>
                </c:pt>
                <c:pt idx="215">
                  <c:v>2.0945293014200872</c:v>
                </c:pt>
                <c:pt idx="216">
                  <c:v>2.155354004442704</c:v>
                </c:pt>
                <c:pt idx="217">
                  <c:v>2.1331038248005258</c:v>
                </c:pt>
                <c:pt idx="218">
                  <c:v>2.3491502764574941</c:v>
                </c:pt>
                <c:pt idx="219">
                  <c:v>2.3587347375088901</c:v>
                </c:pt>
                <c:pt idx="220">
                  <c:v>2.362057426680737</c:v>
                </c:pt>
                <c:pt idx="221">
                  <c:v>2.43574901014455</c:v>
                </c:pt>
                <c:pt idx="222">
                  <c:v>2.5472328730872502</c:v>
                </c:pt>
                <c:pt idx="223">
                  <c:v>2.6063153316851451</c:v>
                </c:pt>
                <c:pt idx="224">
                  <c:v>2.7247543472023801</c:v>
                </c:pt>
                <c:pt idx="225">
                  <c:v>2.6382422682529931</c:v>
                </c:pt>
                <c:pt idx="226">
                  <c:v>2.7396881195492311</c:v>
                </c:pt>
                <c:pt idx="227">
                  <c:v>2.7905361679788352</c:v>
                </c:pt>
                <c:pt idx="228">
                  <c:v>2.9911320857533998</c:v>
                </c:pt>
                <c:pt idx="229">
                  <c:v>3.110120552704287</c:v>
                </c:pt>
                <c:pt idx="230">
                  <c:v>3.0734378386931618</c:v>
                </c:pt>
                <c:pt idx="231">
                  <c:v>3.0539742467034801</c:v>
                </c:pt>
                <c:pt idx="232">
                  <c:v>3.067192207543322</c:v>
                </c:pt>
                <c:pt idx="233">
                  <c:v>3.033538895561902</c:v>
                </c:pt>
                <c:pt idx="234">
                  <c:v>3.1158207761361978</c:v>
                </c:pt>
                <c:pt idx="235">
                  <c:v>3.1287547013014021</c:v>
                </c:pt>
                <c:pt idx="236">
                  <c:v>3.233087696663552</c:v>
                </c:pt>
                <c:pt idx="237">
                  <c:v>3.2713901247593902</c:v>
                </c:pt>
                <c:pt idx="238">
                  <c:v>3.3384117920044112</c:v>
                </c:pt>
                <c:pt idx="239">
                  <c:v>3.369048487620486</c:v>
                </c:pt>
                <c:pt idx="240">
                  <c:v>3.3213572981518049</c:v>
                </c:pt>
                <c:pt idx="241">
                  <c:v>3.41768760317452</c:v>
                </c:pt>
                <c:pt idx="242">
                  <c:v>3.319438058850714</c:v>
                </c:pt>
                <c:pt idx="243">
                  <c:v>3.358249157599078</c:v>
                </c:pt>
                <c:pt idx="244">
                  <c:v>3.4640702032701438</c:v>
                </c:pt>
                <c:pt idx="245">
                  <c:v>3.4202129145624869</c:v>
                </c:pt>
                <c:pt idx="246">
                  <c:v>3.3388748619355471</c:v>
                </c:pt>
                <c:pt idx="247">
                  <c:v>3.4418591205376501</c:v>
                </c:pt>
                <c:pt idx="248">
                  <c:v>3.4957617116622952</c:v>
                </c:pt>
                <c:pt idx="249">
                  <c:v>3.651048141907292</c:v>
                </c:pt>
                <c:pt idx="250">
                  <c:v>3.7859488903233571</c:v>
                </c:pt>
                <c:pt idx="251">
                  <c:v>3.8616423931235699</c:v>
                </c:pt>
                <c:pt idx="252">
                  <c:v>3.806857575150711</c:v>
                </c:pt>
                <c:pt idx="253">
                  <c:v>3.7230714363255939</c:v>
                </c:pt>
                <c:pt idx="254">
                  <c:v>3.852973536487859</c:v>
                </c:pt>
                <c:pt idx="255">
                  <c:v>3.8274373772083732</c:v>
                </c:pt>
                <c:pt idx="256">
                  <c:v>3.9921993194486221</c:v>
                </c:pt>
                <c:pt idx="257">
                  <c:v>4.0036647984438103</c:v>
                </c:pt>
                <c:pt idx="258">
                  <c:v>3.9483262648623141</c:v>
                </c:pt>
                <c:pt idx="259">
                  <c:v>4.0729469849291204</c:v>
                </c:pt>
                <c:pt idx="260">
                  <c:v>3.8718861844816921</c:v>
                </c:pt>
              </c:numCache>
            </c:numRef>
          </c:val>
          <c:extLst>
            <c:ext xmlns:c16="http://schemas.microsoft.com/office/drawing/2014/chart" uri="{C3380CC4-5D6E-409C-BE32-E72D297353CC}">
              <c16:uniqueId val="{00000000-0484-4927-8E57-7284E07676ED}"/>
            </c:ext>
          </c:extLst>
        </c:ser>
        <c:dLbls>
          <c:showLegendKey val="0"/>
          <c:showVal val="0"/>
          <c:showCatName val="0"/>
          <c:showSerName val="0"/>
          <c:showPercent val="0"/>
          <c:showBubbleSize val="0"/>
        </c:dLbls>
        <c:axId val="1212993376"/>
        <c:axId val="1212996128"/>
      </c:areaChart>
      <c:catAx>
        <c:axId val="1212993376"/>
        <c:scaling>
          <c:orientation val="minMax"/>
        </c:scaling>
        <c:delete val="0"/>
        <c:axPos val="b"/>
        <c:numFmt formatCode="General" sourceLinked="1"/>
        <c:majorTickMark val="out"/>
        <c:minorTickMark val="none"/>
        <c:tickLblPos val="nextTo"/>
        <c:spPr>
          <a:ln>
            <a:solidFill>
              <a:srgbClr val="FFFFFF"/>
            </a:solidFill>
          </a:ln>
        </c:spPr>
        <c:crossAx val="1212996128"/>
        <c:crosses val="autoZero"/>
        <c:auto val="1"/>
        <c:lblAlgn val="ctr"/>
        <c:lblOffset val="100"/>
        <c:tickLblSkip val="50"/>
        <c:tickMarkSkip val="10"/>
        <c:noMultiLvlLbl val="1"/>
      </c:catAx>
      <c:valAx>
        <c:axId val="1212996128"/>
        <c:scaling>
          <c:orientation val="minMax"/>
        </c:scaling>
        <c:delete val="0"/>
        <c:axPos val="l"/>
        <c:title>
          <c:tx>
            <c:rich>
              <a:bodyPr rot="-5400000" vert="horz"/>
              <a:lstStyle/>
              <a:p>
                <a:pPr>
                  <a:defRPr/>
                </a:pPr>
                <a:r>
                  <a:rPr lang="en-US"/>
                  <a:t>1000 km3</a:t>
                </a:r>
              </a:p>
            </c:rich>
          </c:tx>
          <c:overlay val="0"/>
        </c:title>
        <c:numFmt formatCode="General" sourceLinked="1"/>
        <c:majorTickMark val="out"/>
        <c:minorTickMark val="none"/>
        <c:tickLblPos val="nextTo"/>
        <c:spPr>
          <a:ln>
            <a:solidFill>
              <a:srgbClr val="FFFFFF"/>
            </a:solidFill>
          </a:ln>
        </c:spPr>
        <c:crossAx val="1212993376"/>
        <c:crosses val="autoZero"/>
        <c:crossBetween val="midCat"/>
      </c:valAx>
      <c:spPr>
        <a:noFill/>
        <a:ln w="25400">
          <a:noFill/>
        </a:ln>
      </c:spPr>
    </c:plotArea>
    <c:plotVisOnly val="1"/>
    <c:dispBlanksAs val="gap"/>
    <c:showDLblsOverMax val="0"/>
  </c:chart>
  <c:txPr>
    <a:bodyPr/>
    <a:lstStyle/>
    <a:p>
      <a:pPr>
        <a:defRPr sz="2400">
          <a:solidFill>
            <a:srgbClr val="FFFFFF"/>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'9 Paper production'!$F$17</c:f>
              <c:strCache>
                <c:ptCount val="1"/>
                <c:pt idx="0">
                  <c:v>World</c:v>
                </c:pt>
              </c:strCache>
            </c:strRef>
          </c:tx>
          <c:spPr>
            <a:gradFill flip="none" rotWithShape="1">
              <a:gsLst>
                <a:gs pos="0">
                  <a:srgbClr val="586215">
                    <a:lumMod val="60000"/>
                    <a:lumOff val="40000"/>
                  </a:srgbClr>
                </a:gs>
                <a:gs pos="100000">
                  <a:prstClr val="white"/>
                </a:gs>
              </a:gsLst>
              <a:path path="circle">
                <a:fillToRect l="100000" t="100000"/>
              </a:path>
              <a:tileRect r="-100000" b="-100000"/>
            </a:gradFill>
            <a:ln>
              <a:noFill/>
            </a:ln>
          </c:spPr>
          <c:cat>
            <c:numRef>
              <c:f>'9 Paper production'!$B$18:$B$278</c:f>
              <c:numCache>
                <c:formatCode>General</c:formatCode>
                <c:ptCount val="261"/>
                <c:pt idx="0">
                  <c:v>1750</c:v>
                </c:pt>
                <c:pt idx="1">
                  <c:v>1751</c:v>
                </c:pt>
                <c:pt idx="2">
                  <c:v>1752</c:v>
                </c:pt>
                <c:pt idx="3">
                  <c:v>1753</c:v>
                </c:pt>
                <c:pt idx="4">
                  <c:v>1754</c:v>
                </c:pt>
                <c:pt idx="5">
                  <c:v>1755</c:v>
                </c:pt>
                <c:pt idx="6">
                  <c:v>1756</c:v>
                </c:pt>
                <c:pt idx="7">
                  <c:v>1757</c:v>
                </c:pt>
                <c:pt idx="8">
                  <c:v>1758</c:v>
                </c:pt>
                <c:pt idx="9">
                  <c:v>1759</c:v>
                </c:pt>
                <c:pt idx="10">
                  <c:v>1760</c:v>
                </c:pt>
                <c:pt idx="11">
                  <c:v>1761</c:v>
                </c:pt>
                <c:pt idx="12">
                  <c:v>1762</c:v>
                </c:pt>
                <c:pt idx="13">
                  <c:v>1763</c:v>
                </c:pt>
                <c:pt idx="14">
                  <c:v>1764</c:v>
                </c:pt>
                <c:pt idx="15">
                  <c:v>1765</c:v>
                </c:pt>
                <c:pt idx="16">
                  <c:v>1766</c:v>
                </c:pt>
                <c:pt idx="17">
                  <c:v>1767</c:v>
                </c:pt>
                <c:pt idx="18">
                  <c:v>1768</c:v>
                </c:pt>
                <c:pt idx="19">
                  <c:v>1769</c:v>
                </c:pt>
                <c:pt idx="20">
                  <c:v>1770</c:v>
                </c:pt>
                <c:pt idx="21">
                  <c:v>1771</c:v>
                </c:pt>
                <c:pt idx="22">
                  <c:v>1772</c:v>
                </c:pt>
                <c:pt idx="23">
                  <c:v>1773</c:v>
                </c:pt>
                <c:pt idx="24">
                  <c:v>1774</c:v>
                </c:pt>
                <c:pt idx="25">
                  <c:v>1775</c:v>
                </c:pt>
                <c:pt idx="26">
                  <c:v>1776</c:v>
                </c:pt>
                <c:pt idx="27">
                  <c:v>1777</c:v>
                </c:pt>
                <c:pt idx="28">
                  <c:v>1778</c:v>
                </c:pt>
                <c:pt idx="29">
                  <c:v>1779</c:v>
                </c:pt>
                <c:pt idx="30">
                  <c:v>1780</c:v>
                </c:pt>
                <c:pt idx="31">
                  <c:v>1781</c:v>
                </c:pt>
                <c:pt idx="32">
                  <c:v>1782</c:v>
                </c:pt>
                <c:pt idx="33">
                  <c:v>1783</c:v>
                </c:pt>
                <c:pt idx="34">
                  <c:v>1784</c:v>
                </c:pt>
                <c:pt idx="35">
                  <c:v>1785</c:v>
                </c:pt>
                <c:pt idx="36">
                  <c:v>1786</c:v>
                </c:pt>
                <c:pt idx="37">
                  <c:v>1787</c:v>
                </c:pt>
                <c:pt idx="38">
                  <c:v>1788</c:v>
                </c:pt>
                <c:pt idx="39">
                  <c:v>1789</c:v>
                </c:pt>
                <c:pt idx="40">
                  <c:v>1790</c:v>
                </c:pt>
                <c:pt idx="41">
                  <c:v>1791</c:v>
                </c:pt>
                <c:pt idx="42">
                  <c:v>1792</c:v>
                </c:pt>
                <c:pt idx="43">
                  <c:v>1793</c:v>
                </c:pt>
                <c:pt idx="44">
                  <c:v>1794</c:v>
                </c:pt>
                <c:pt idx="45">
                  <c:v>1795</c:v>
                </c:pt>
                <c:pt idx="46">
                  <c:v>1796</c:v>
                </c:pt>
                <c:pt idx="47">
                  <c:v>1797</c:v>
                </c:pt>
                <c:pt idx="48">
                  <c:v>1798</c:v>
                </c:pt>
                <c:pt idx="49">
                  <c:v>1799</c:v>
                </c:pt>
                <c:pt idx="50">
                  <c:v>1800</c:v>
                </c:pt>
                <c:pt idx="51">
                  <c:v>1801</c:v>
                </c:pt>
                <c:pt idx="52">
                  <c:v>1802</c:v>
                </c:pt>
                <c:pt idx="53">
                  <c:v>1803</c:v>
                </c:pt>
                <c:pt idx="54">
                  <c:v>1804</c:v>
                </c:pt>
                <c:pt idx="55">
                  <c:v>1805</c:v>
                </c:pt>
                <c:pt idx="56">
                  <c:v>1806</c:v>
                </c:pt>
                <c:pt idx="57">
                  <c:v>1807</c:v>
                </c:pt>
                <c:pt idx="58">
                  <c:v>1808</c:v>
                </c:pt>
                <c:pt idx="59">
                  <c:v>1809</c:v>
                </c:pt>
                <c:pt idx="60">
                  <c:v>1810</c:v>
                </c:pt>
                <c:pt idx="61">
                  <c:v>1811</c:v>
                </c:pt>
                <c:pt idx="62">
                  <c:v>1812</c:v>
                </c:pt>
                <c:pt idx="63">
                  <c:v>1813</c:v>
                </c:pt>
                <c:pt idx="64">
                  <c:v>1814</c:v>
                </c:pt>
                <c:pt idx="65">
                  <c:v>1815</c:v>
                </c:pt>
                <c:pt idx="66">
                  <c:v>1816</c:v>
                </c:pt>
                <c:pt idx="67">
                  <c:v>1817</c:v>
                </c:pt>
                <c:pt idx="68">
                  <c:v>1818</c:v>
                </c:pt>
                <c:pt idx="69">
                  <c:v>1819</c:v>
                </c:pt>
                <c:pt idx="70">
                  <c:v>1820</c:v>
                </c:pt>
                <c:pt idx="71">
                  <c:v>1821</c:v>
                </c:pt>
                <c:pt idx="72">
                  <c:v>1822</c:v>
                </c:pt>
                <c:pt idx="73">
                  <c:v>1823</c:v>
                </c:pt>
                <c:pt idx="74">
                  <c:v>1824</c:v>
                </c:pt>
                <c:pt idx="75">
                  <c:v>1825</c:v>
                </c:pt>
                <c:pt idx="76">
                  <c:v>1826</c:v>
                </c:pt>
                <c:pt idx="77">
                  <c:v>1827</c:v>
                </c:pt>
                <c:pt idx="78">
                  <c:v>1828</c:v>
                </c:pt>
                <c:pt idx="79">
                  <c:v>1829</c:v>
                </c:pt>
                <c:pt idx="80">
                  <c:v>1830</c:v>
                </c:pt>
                <c:pt idx="81">
                  <c:v>1831</c:v>
                </c:pt>
                <c:pt idx="82">
                  <c:v>1832</c:v>
                </c:pt>
                <c:pt idx="83">
                  <c:v>1833</c:v>
                </c:pt>
                <c:pt idx="84">
                  <c:v>1834</c:v>
                </c:pt>
                <c:pt idx="85">
                  <c:v>1835</c:v>
                </c:pt>
                <c:pt idx="86">
                  <c:v>1836</c:v>
                </c:pt>
                <c:pt idx="87">
                  <c:v>1837</c:v>
                </c:pt>
                <c:pt idx="88">
                  <c:v>1838</c:v>
                </c:pt>
                <c:pt idx="89">
                  <c:v>1839</c:v>
                </c:pt>
                <c:pt idx="90">
                  <c:v>1840</c:v>
                </c:pt>
                <c:pt idx="91">
                  <c:v>1841</c:v>
                </c:pt>
                <c:pt idx="92">
                  <c:v>1842</c:v>
                </c:pt>
                <c:pt idx="93">
                  <c:v>1843</c:v>
                </c:pt>
                <c:pt idx="94">
                  <c:v>1844</c:v>
                </c:pt>
                <c:pt idx="95">
                  <c:v>1845</c:v>
                </c:pt>
                <c:pt idx="96">
                  <c:v>1846</c:v>
                </c:pt>
                <c:pt idx="97">
                  <c:v>1847</c:v>
                </c:pt>
                <c:pt idx="98">
                  <c:v>1848</c:v>
                </c:pt>
                <c:pt idx="99">
                  <c:v>1849</c:v>
                </c:pt>
                <c:pt idx="100">
                  <c:v>1850</c:v>
                </c:pt>
                <c:pt idx="101">
                  <c:v>1851</c:v>
                </c:pt>
                <c:pt idx="102">
                  <c:v>1852</c:v>
                </c:pt>
                <c:pt idx="103">
                  <c:v>1853</c:v>
                </c:pt>
                <c:pt idx="104">
                  <c:v>1854</c:v>
                </c:pt>
                <c:pt idx="105">
                  <c:v>1855</c:v>
                </c:pt>
                <c:pt idx="106">
                  <c:v>1856</c:v>
                </c:pt>
                <c:pt idx="107">
                  <c:v>1857</c:v>
                </c:pt>
                <c:pt idx="108">
                  <c:v>1858</c:v>
                </c:pt>
                <c:pt idx="109">
                  <c:v>1859</c:v>
                </c:pt>
                <c:pt idx="110">
                  <c:v>1860</c:v>
                </c:pt>
                <c:pt idx="111">
                  <c:v>1861</c:v>
                </c:pt>
                <c:pt idx="112">
                  <c:v>1862</c:v>
                </c:pt>
                <c:pt idx="113">
                  <c:v>1863</c:v>
                </c:pt>
                <c:pt idx="114">
                  <c:v>1864</c:v>
                </c:pt>
                <c:pt idx="115">
                  <c:v>1865</c:v>
                </c:pt>
                <c:pt idx="116">
                  <c:v>1866</c:v>
                </c:pt>
                <c:pt idx="117">
                  <c:v>1867</c:v>
                </c:pt>
                <c:pt idx="118">
                  <c:v>1868</c:v>
                </c:pt>
                <c:pt idx="119">
                  <c:v>1869</c:v>
                </c:pt>
                <c:pt idx="120">
                  <c:v>1870</c:v>
                </c:pt>
                <c:pt idx="121">
                  <c:v>1871</c:v>
                </c:pt>
                <c:pt idx="122">
                  <c:v>1872</c:v>
                </c:pt>
                <c:pt idx="123">
                  <c:v>1873</c:v>
                </c:pt>
                <c:pt idx="124">
                  <c:v>1874</c:v>
                </c:pt>
                <c:pt idx="125">
                  <c:v>1875</c:v>
                </c:pt>
                <c:pt idx="126">
                  <c:v>1876</c:v>
                </c:pt>
                <c:pt idx="127">
                  <c:v>1877</c:v>
                </c:pt>
                <c:pt idx="128">
                  <c:v>1878</c:v>
                </c:pt>
                <c:pt idx="129">
                  <c:v>1879</c:v>
                </c:pt>
                <c:pt idx="130">
                  <c:v>1880</c:v>
                </c:pt>
                <c:pt idx="131">
                  <c:v>1881</c:v>
                </c:pt>
                <c:pt idx="132">
                  <c:v>1882</c:v>
                </c:pt>
                <c:pt idx="133">
                  <c:v>1883</c:v>
                </c:pt>
                <c:pt idx="134">
                  <c:v>1884</c:v>
                </c:pt>
                <c:pt idx="135">
                  <c:v>1885</c:v>
                </c:pt>
                <c:pt idx="136">
                  <c:v>1886</c:v>
                </c:pt>
                <c:pt idx="137">
                  <c:v>1887</c:v>
                </c:pt>
                <c:pt idx="138">
                  <c:v>1888</c:v>
                </c:pt>
                <c:pt idx="139">
                  <c:v>1889</c:v>
                </c:pt>
                <c:pt idx="140">
                  <c:v>1890</c:v>
                </c:pt>
                <c:pt idx="141">
                  <c:v>1891</c:v>
                </c:pt>
                <c:pt idx="142">
                  <c:v>1892</c:v>
                </c:pt>
                <c:pt idx="143">
                  <c:v>1893</c:v>
                </c:pt>
                <c:pt idx="144">
                  <c:v>1894</c:v>
                </c:pt>
                <c:pt idx="145">
                  <c:v>1895</c:v>
                </c:pt>
                <c:pt idx="146">
                  <c:v>1896</c:v>
                </c:pt>
                <c:pt idx="147">
                  <c:v>1897</c:v>
                </c:pt>
                <c:pt idx="148">
                  <c:v>1898</c:v>
                </c:pt>
                <c:pt idx="149">
                  <c:v>1899</c:v>
                </c:pt>
                <c:pt idx="150">
                  <c:v>1900</c:v>
                </c:pt>
                <c:pt idx="151">
                  <c:v>1901</c:v>
                </c:pt>
                <c:pt idx="152">
                  <c:v>1902</c:v>
                </c:pt>
                <c:pt idx="153">
                  <c:v>1903</c:v>
                </c:pt>
                <c:pt idx="154">
                  <c:v>1904</c:v>
                </c:pt>
                <c:pt idx="155">
                  <c:v>1905</c:v>
                </c:pt>
                <c:pt idx="156">
                  <c:v>1906</c:v>
                </c:pt>
                <c:pt idx="157">
                  <c:v>1907</c:v>
                </c:pt>
                <c:pt idx="158">
                  <c:v>1908</c:v>
                </c:pt>
                <c:pt idx="159">
                  <c:v>1909</c:v>
                </c:pt>
                <c:pt idx="160">
                  <c:v>1910</c:v>
                </c:pt>
                <c:pt idx="161">
                  <c:v>1911</c:v>
                </c:pt>
                <c:pt idx="162">
                  <c:v>1912</c:v>
                </c:pt>
                <c:pt idx="163">
                  <c:v>1913</c:v>
                </c:pt>
                <c:pt idx="164">
                  <c:v>1914</c:v>
                </c:pt>
                <c:pt idx="165">
                  <c:v>1915</c:v>
                </c:pt>
                <c:pt idx="166">
                  <c:v>1916</c:v>
                </c:pt>
                <c:pt idx="167">
                  <c:v>1917</c:v>
                </c:pt>
                <c:pt idx="168">
                  <c:v>1918</c:v>
                </c:pt>
                <c:pt idx="169">
                  <c:v>1919</c:v>
                </c:pt>
                <c:pt idx="170">
                  <c:v>1920</c:v>
                </c:pt>
                <c:pt idx="171">
                  <c:v>1921</c:v>
                </c:pt>
                <c:pt idx="172">
                  <c:v>1922</c:v>
                </c:pt>
                <c:pt idx="173">
                  <c:v>1923</c:v>
                </c:pt>
                <c:pt idx="174">
                  <c:v>1924</c:v>
                </c:pt>
                <c:pt idx="175">
                  <c:v>1925</c:v>
                </c:pt>
                <c:pt idx="176">
                  <c:v>1926</c:v>
                </c:pt>
                <c:pt idx="177">
                  <c:v>1927</c:v>
                </c:pt>
                <c:pt idx="178">
                  <c:v>1928</c:v>
                </c:pt>
                <c:pt idx="179">
                  <c:v>1929</c:v>
                </c:pt>
                <c:pt idx="180">
                  <c:v>1930</c:v>
                </c:pt>
                <c:pt idx="181">
                  <c:v>1931</c:v>
                </c:pt>
                <c:pt idx="182">
                  <c:v>1932</c:v>
                </c:pt>
                <c:pt idx="183">
                  <c:v>1933</c:v>
                </c:pt>
                <c:pt idx="184">
                  <c:v>1934</c:v>
                </c:pt>
                <c:pt idx="185">
                  <c:v>1935</c:v>
                </c:pt>
                <c:pt idx="186">
                  <c:v>1936</c:v>
                </c:pt>
                <c:pt idx="187">
                  <c:v>1937</c:v>
                </c:pt>
                <c:pt idx="188">
                  <c:v>1938</c:v>
                </c:pt>
                <c:pt idx="189">
                  <c:v>1939</c:v>
                </c:pt>
                <c:pt idx="190">
                  <c:v>1940</c:v>
                </c:pt>
                <c:pt idx="191">
                  <c:v>1941</c:v>
                </c:pt>
                <c:pt idx="192">
                  <c:v>1942</c:v>
                </c:pt>
                <c:pt idx="193">
                  <c:v>1943</c:v>
                </c:pt>
                <c:pt idx="194">
                  <c:v>1944</c:v>
                </c:pt>
                <c:pt idx="195">
                  <c:v>1945</c:v>
                </c:pt>
                <c:pt idx="196">
                  <c:v>1946</c:v>
                </c:pt>
                <c:pt idx="197">
                  <c:v>1947</c:v>
                </c:pt>
                <c:pt idx="198">
                  <c:v>1948</c:v>
                </c:pt>
                <c:pt idx="199">
                  <c:v>1949</c:v>
                </c:pt>
                <c:pt idx="200">
                  <c:v>1950</c:v>
                </c:pt>
                <c:pt idx="201">
                  <c:v>1951</c:v>
                </c:pt>
                <c:pt idx="202">
                  <c:v>1952</c:v>
                </c:pt>
                <c:pt idx="203">
                  <c:v>1953</c:v>
                </c:pt>
                <c:pt idx="204">
                  <c:v>1954</c:v>
                </c:pt>
                <c:pt idx="205">
                  <c:v>1955</c:v>
                </c:pt>
                <c:pt idx="206">
                  <c:v>1956</c:v>
                </c:pt>
                <c:pt idx="207">
                  <c:v>1957</c:v>
                </c:pt>
                <c:pt idx="208">
                  <c:v>1958</c:v>
                </c:pt>
                <c:pt idx="209">
                  <c:v>1959</c:v>
                </c:pt>
                <c:pt idx="210">
                  <c:v>1960</c:v>
                </c:pt>
                <c:pt idx="211">
                  <c:v>1961</c:v>
                </c:pt>
                <c:pt idx="212">
                  <c:v>1962</c:v>
                </c:pt>
                <c:pt idx="213">
                  <c:v>1963</c:v>
                </c:pt>
                <c:pt idx="214">
                  <c:v>1964</c:v>
                </c:pt>
                <c:pt idx="215">
                  <c:v>1965</c:v>
                </c:pt>
                <c:pt idx="216">
                  <c:v>1966</c:v>
                </c:pt>
                <c:pt idx="217">
                  <c:v>1967</c:v>
                </c:pt>
                <c:pt idx="218">
                  <c:v>1968</c:v>
                </c:pt>
                <c:pt idx="219">
                  <c:v>1969</c:v>
                </c:pt>
                <c:pt idx="220">
                  <c:v>1970</c:v>
                </c:pt>
                <c:pt idx="221">
                  <c:v>1971</c:v>
                </c:pt>
                <c:pt idx="222">
                  <c:v>1972</c:v>
                </c:pt>
                <c:pt idx="223">
                  <c:v>1973</c:v>
                </c:pt>
                <c:pt idx="224">
                  <c:v>1974</c:v>
                </c:pt>
                <c:pt idx="225">
                  <c:v>1975</c:v>
                </c:pt>
                <c:pt idx="226">
                  <c:v>1976</c:v>
                </c:pt>
                <c:pt idx="227">
                  <c:v>1977</c:v>
                </c:pt>
                <c:pt idx="228">
                  <c:v>1978</c:v>
                </c:pt>
                <c:pt idx="229">
                  <c:v>1979</c:v>
                </c:pt>
                <c:pt idx="230">
                  <c:v>1980</c:v>
                </c:pt>
                <c:pt idx="231">
                  <c:v>1981</c:v>
                </c:pt>
                <c:pt idx="232">
                  <c:v>1982</c:v>
                </c:pt>
                <c:pt idx="233">
                  <c:v>1983</c:v>
                </c:pt>
                <c:pt idx="234">
                  <c:v>1984</c:v>
                </c:pt>
                <c:pt idx="235">
                  <c:v>1985</c:v>
                </c:pt>
                <c:pt idx="236">
                  <c:v>1986</c:v>
                </c:pt>
                <c:pt idx="237">
                  <c:v>1987</c:v>
                </c:pt>
                <c:pt idx="238">
                  <c:v>1988</c:v>
                </c:pt>
                <c:pt idx="239">
                  <c:v>1989</c:v>
                </c:pt>
                <c:pt idx="240">
                  <c:v>1990</c:v>
                </c:pt>
                <c:pt idx="241">
                  <c:v>1991</c:v>
                </c:pt>
                <c:pt idx="242">
                  <c:v>1992</c:v>
                </c:pt>
                <c:pt idx="243">
                  <c:v>1993</c:v>
                </c:pt>
                <c:pt idx="244">
                  <c:v>1994</c:v>
                </c:pt>
                <c:pt idx="245">
                  <c:v>1995</c:v>
                </c:pt>
                <c:pt idx="246">
                  <c:v>1996</c:v>
                </c:pt>
                <c:pt idx="247">
                  <c:v>1997</c:v>
                </c:pt>
                <c:pt idx="248">
                  <c:v>1998</c:v>
                </c:pt>
                <c:pt idx="249">
                  <c:v>1999</c:v>
                </c:pt>
                <c:pt idx="250">
                  <c:v>2000</c:v>
                </c:pt>
                <c:pt idx="251">
                  <c:v>2001</c:v>
                </c:pt>
                <c:pt idx="252">
                  <c:v>2002</c:v>
                </c:pt>
                <c:pt idx="253">
                  <c:v>2003</c:v>
                </c:pt>
                <c:pt idx="254">
                  <c:v>2004</c:v>
                </c:pt>
                <c:pt idx="255">
                  <c:v>2005</c:v>
                </c:pt>
                <c:pt idx="256">
                  <c:v>2006</c:v>
                </c:pt>
                <c:pt idx="257">
                  <c:v>2007</c:v>
                </c:pt>
                <c:pt idx="258">
                  <c:v>2008</c:v>
                </c:pt>
                <c:pt idx="259">
                  <c:v>2009</c:v>
                </c:pt>
                <c:pt idx="260">
                  <c:v>2010</c:v>
                </c:pt>
              </c:numCache>
            </c:numRef>
          </c:cat>
          <c:val>
            <c:numRef>
              <c:f>'9 Paper production'!$F$18:$F$278</c:f>
              <c:numCache>
                <c:formatCode>General</c:formatCode>
                <c:ptCount val="261"/>
                <c:pt idx="211">
                  <c:v>74.149895999999998</c:v>
                </c:pt>
                <c:pt idx="212">
                  <c:v>77.427899999999994</c:v>
                </c:pt>
                <c:pt idx="213">
                  <c:v>82.254624000000007</c:v>
                </c:pt>
                <c:pt idx="214">
                  <c:v>91.040599999999998</c:v>
                </c:pt>
                <c:pt idx="215">
                  <c:v>96.520804000000012</c:v>
                </c:pt>
                <c:pt idx="216">
                  <c:v>103.83849600000001</c:v>
                </c:pt>
                <c:pt idx="217">
                  <c:v>105.018096</c:v>
                </c:pt>
                <c:pt idx="218">
                  <c:v>113.11079599999999</c:v>
                </c:pt>
                <c:pt idx="219">
                  <c:v>122.067408</c:v>
                </c:pt>
                <c:pt idx="220">
                  <c:v>125.632008</c:v>
                </c:pt>
                <c:pt idx="221">
                  <c:v>127.495408</c:v>
                </c:pt>
                <c:pt idx="222">
                  <c:v>136.66079999999999</c:v>
                </c:pt>
                <c:pt idx="223">
                  <c:v>147.34110000000001</c:v>
                </c:pt>
                <c:pt idx="224">
                  <c:v>149.48490799999999</c:v>
                </c:pt>
                <c:pt idx="225">
                  <c:v>127.012725</c:v>
                </c:pt>
                <c:pt idx="226">
                  <c:v>146.28120799999999</c:v>
                </c:pt>
                <c:pt idx="227">
                  <c:v>151.125</c:v>
                </c:pt>
                <c:pt idx="228">
                  <c:v>158.9127</c:v>
                </c:pt>
                <c:pt idx="229">
                  <c:v>167.78080800000001</c:v>
                </c:pt>
                <c:pt idx="230">
                  <c:v>169.3323</c:v>
                </c:pt>
                <c:pt idx="231">
                  <c:v>169.094143</c:v>
                </c:pt>
                <c:pt idx="232">
                  <c:v>166.20751200000001</c:v>
                </c:pt>
                <c:pt idx="233">
                  <c:v>176.397087</c:v>
                </c:pt>
                <c:pt idx="234">
                  <c:v>189.03026500000001</c:v>
                </c:pt>
                <c:pt idx="235">
                  <c:v>192.00405499999999</c:v>
                </c:pt>
                <c:pt idx="236">
                  <c:v>202.30844300000001</c:v>
                </c:pt>
                <c:pt idx="237">
                  <c:v>213.64100999999999</c:v>
                </c:pt>
                <c:pt idx="238">
                  <c:v>226.519428</c:v>
                </c:pt>
                <c:pt idx="239">
                  <c:v>232.117918</c:v>
                </c:pt>
                <c:pt idx="240">
                  <c:v>239.27842899999999</c:v>
                </c:pt>
                <c:pt idx="241">
                  <c:v>243.362829</c:v>
                </c:pt>
                <c:pt idx="242">
                  <c:v>246.30014600000001</c:v>
                </c:pt>
                <c:pt idx="243">
                  <c:v>252.388723</c:v>
                </c:pt>
                <c:pt idx="244">
                  <c:v>268.58049499999993</c:v>
                </c:pt>
                <c:pt idx="245">
                  <c:v>282.20092599999992</c:v>
                </c:pt>
                <c:pt idx="246">
                  <c:v>284.21776499999999</c:v>
                </c:pt>
                <c:pt idx="247">
                  <c:v>301.02658000000002</c:v>
                </c:pt>
                <c:pt idx="248">
                  <c:v>301.66283099999998</c:v>
                </c:pt>
                <c:pt idx="249">
                  <c:v>315.25430799999992</c:v>
                </c:pt>
                <c:pt idx="250">
                  <c:v>324.4341289999993</c:v>
                </c:pt>
                <c:pt idx="251">
                  <c:v>318.7787339999993</c:v>
                </c:pt>
                <c:pt idx="252">
                  <c:v>330.01792899999992</c:v>
                </c:pt>
                <c:pt idx="253">
                  <c:v>338.99163499999941</c:v>
                </c:pt>
                <c:pt idx="254">
                  <c:v>355.86004000000008</c:v>
                </c:pt>
                <c:pt idx="255">
                  <c:v>364.8219389999993</c:v>
                </c:pt>
                <c:pt idx="256">
                  <c:v>379.84511800000013</c:v>
                </c:pt>
                <c:pt idx="257">
                  <c:v>388.0313929999993</c:v>
                </c:pt>
                <c:pt idx="258">
                  <c:v>391.4875779999993</c:v>
                </c:pt>
                <c:pt idx="259">
                  <c:v>372.54836599999999</c:v>
                </c:pt>
                <c:pt idx="260">
                  <c:v>398.77228000000002</c:v>
                </c:pt>
              </c:numCache>
            </c:numRef>
          </c:val>
          <c:extLst>
            <c:ext xmlns:c16="http://schemas.microsoft.com/office/drawing/2014/chart" uri="{C3380CC4-5D6E-409C-BE32-E72D297353CC}">
              <c16:uniqueId val="{00000000-F134-403C-9CEA-0981B0F5411A}"/>
            </c:ext>
          </c:extLst>
        </c:ser>
        <c:dLbls>
          <c:showLegendKey val="0"/>
          <c:showVal val="0"/>
          <c:showCatName val="0"/>
          <c:showSerName val="0"/>
          <c:showPercent val="0"/>
          <c:showBubbleSize val="0"/>
        </c:dLbls>
        <c:axId val="1213981296"/>
        <c:axId val="1213983616"/>
      </c:areaChart>
      <c:catAx>
        <c:axId val="1213981296"/>
        <c:scaling>
          <c:orientation val="minMax"/>
        </c:scaling>
        <c:delete val="0"/>
        <c:axPos val="b"/>
        <c:numFmt formatCode="General" sourceLinked="1"/>
        <c:majorTickMark val="out"/>
        <c:minorTickMark val="none"/>
        <c:tickLblPos val="nextTo"/>
        <c:spPr>
          <a:ln>
            <a:solidFill>
              <a:srgbClr val="FFFFFF"/>
            </a:solidFill>
          </a:ln>
        </c:spPr>
        <c:crossAx val="1213983616"/>
        <c:crosses val="autoZero"/>
        <c:auto val="1"/>
        <c:lblAlgn val="ctr"/>
        <c:lblOffset val="100"/>
        <c:tickLblSkip val="50"/>
        <c:tickMarkSkip val="10"/>
        <c:noMultiLvlLbl val="1"/>
      </c:catAx>
      <c:valAx>
        <c:axId val="1213983616"/>
        <c:scaling>
          <c:orientation val="minMax"/>
        </c:scaling>
        <c:delete val="0"/>
        <c:axPos val="l"/>
        <c:title>
          <c:tx>
            <c:rich>
              <a:bodyPr rot="-5400000" vert="horz"/>
              <a:lstStyle/>
              <a:p>
                <a:pPr>
                  <a:defRPr/>
                </a:pPr>
                <a:r>
                  <a:rPr lang="en-US"/>
                  <a:t>Million tonnes</a:t>
                </a:r>
              </a:p>
            </c:rich>
          </c:tx>
          <c:overlay val="0"/>
        </c:title>
        <c:numFmt formatCode="General" sourceLinked="1"/>
        <c:majorTickMark val="out"/>
        <c:minorTickMark val="none"/>
        <c:tickLblPos val="nextTo"/>
        <c:spPr>
          <a:ln>
            <a:solidFill>
              <a:srgbClr val="FFFFFF"/>
            </a:solidFill>
          </a:ln>
        </c:spPr>
        <c:crossAx val="1213981296"/>
        <c:crosses val="autoZero"/>
        <c:crossBetween val="midCat"/>
      </c:valAx>
      <c:spPr>
        <a:noFill/>
        <a:ln>
          <a:noFill/>
        </a:ln>
      </c:spPr>
    </c:plotArea>
    <c:plotVisOnly val="1"/>
    <c:dispBlanksAs val="gap"/>
    <c:showDLblsOverMax val="0"/>
  </c:chart>
  <c:txPr>
    <a:bodyPr/>
    <a:lstStyle/>
    <a:p>
      <a:pPr>
        <a:defRPr sz="2400">
          <a:solidFill>
            <a:srgbClr val="FFFFFF"/>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'10 TropicalForest'!$B$15</c:f>
              <c:strCache>
                <c:ptCount val="1"/>
                <c:pt idx="0">
                  <c:v>Tropical forest loss, %</c:v>
                </c:pt>
              </c:strCache>
            </c:strRef>
          </c:tx>
          <c:spPr>
            <a:gradFill flip="none" rotWithShape="1">
              <a:gsLst>
                <a:gs pos="0">
                  <a:srgbClr val="586215">
                    <a:lumMod val="60000"/>
                    <a:lumOff val="40000"/>
                  </a:srgbClr>
                </a:gs>
                <a:gs pos="100000">
                  <a:prstClr val="white"/>
                </a:gs>
              </a:gsLst>
              <a:path path="circle">
                <a:fillToRect l="100000" t="100000"/>
              </a:path>
              <a:tileRect r="-100000" b="-100000"/>
            </a:gradFill>
            <a:ln>
              <a:noFill/>
            </a:ln>
          </c:spPr>
          <c:cat>
            <c:numRef>
              <c:f>'10 TropicalForest'!$A$16:$A$277</c:f>
              <c:numCache>
                <c:formatCode>General</c:formatCode>
                <c:ptCount val="262"/>
                <c:pt idx="0">
                  <c:v>1750</c:v>
                </c:pt>
                <c:pt idx="1">
                  <c:v>1751</c:v>
                </c:pt>
                <c:pt idx="2">
                  <c:v>1752</c:v>
                </c:pt>
                <c:pt idx="3">
                  <c:v>1753</c:v>
                </c:pt>
                <c:pt idx="4">
                  <c:v>1754</c:v>
                </c:pt>
                <c:pt idx="5">
                  <c:v>1755</c:v>
                </c:pt>
                <c:pt idx="6">
                  <c:v>1756</c:v>
                </c:pt>
                <c:pt idx="7">
                  <c:v>1757</c:v>
                </c:pt>
                <c:pt idx="8">
                  <c:v>1758</c:v>
                </c:pt>
                <c:pt idx="9">
                  <c:v>1759</c:v>
                </c:pt>
                <c:pt idx="10">
                  <c:v>1760</c:v>
                </c:pt>
                <c:pt idx="11">
                  <c:v>1761</c:v>
                </c:pt>
                <c:pt idx="12">
                  <c:v>1762</c:v>
                </c:pt>
                <c:pt idx="13">
                  <c:v>1763</c:v>
                </c:pt>
                <c:pt idx="14">
                  <c:v>1764</c:v>
                </c:pt>
                <c:pt idx="15">
                  <c:v>1765</c:v>
                </c:pt>
                <c:pt idx="16">
                  <c:v>1766</c:v>
                </c:pt>
                <c:pt idx="17">
                  <c:v>1767</c:v>
                </c:pt>
                <c:pt idx="18">
                  <c:v>1768</c:v>
                </c:pt>
                <c:pt idx="19">
                  <c:v>1769</c:v>
                </c:pt>
                <c:pt idx="20">
                  <c:v>1770</c:v>
                </c:pt>
                <c:pt idx="21">
                  <c:v>1771</c:v>
                </c:pt>
                <c:pt idx="22">
                  <c:v>1772</c:v>
                </c:pt>
                <c:pt idx="23">
                  <c:v>1773</c:v>
                </c:pt>
                <c:pt idx="24">
                  <c:v>1774</c:v>
                </c:pt>
                <c:pt idx="25">
                  <c:v>1775</c:v>
                </c:pt>
                <c:pt idx="26">
                  <c:v>1776</c:v>
                </c:pt>
                <c:pt idx="27">
                  <c:v>1777</c:v>
                </c:pt>
                <c:pt idx="28">
                  <c:v>1778</c:v>
                </c:pt>
                <c:pt idx="29">
                  <c:v>1779</c:v>
                </c:pt>
                <c:pt idx="30">
                  <c:v>1780</c:v>
                </c:pt>
                <c:pt idx="31">
                  <c:v>1781</c:v>
                </c:pt>
                <c:pt idx="32">
                  <c:v>1782</c:v>
                </c:pt>
                <c:pt idx="33">
                  <c:v>1783</c:v>
                </c:pt>
                <c:pt idx="34">
                  <c:v>1784</c:v>
                </c:pt>
                <c:pt idx="35">
                  <c:v>1785</c:v>
                </c:pt>
                <c:pt idx="36">
                  <c:v>1786</c:v>
                </c:pt>
                <c:pt idx="37">
                  <c:v>1787</c:v>
                </c:pt>
                <c:pt idx="38">
                  <c:v>1788</c:v>
                </c:pt>
                <c:pt idx="39">
                  <c:v>1789</c:v>
                </c:pt>
                <c:pt idx="40">
                  <c:v>1790</c:v>
                </c:pt>
                <c:pt idx="41">
                  <c:v>1791</c:v>
                </c:pt>
                <c:pt idx="42">
                  <c:v>1792</c:v>
                </c:pt>
                <c:pt idx="43">
                  <c:v>1793</c:v>
                </c:pt>
                <c:pt idx="44">
                  <c:v>1794</c:v>
                </c:pt>
                <c:pt idx="45">
                  <c:v>1795</c:v>
                </c:pt>
                <c:pt idx="46">
                  <c:v>1796</c:v>
                </c:pt>
                <c:pt idx="47">
                  <c:v>1797</c:v>
                </c:pt>
                <c:pt idx="48">
                  <c:v>1798</c:v>
                </c:pt>
                <c:pt idx="49">
                  <c:v>1799</c:v>
                </c:pt>
                <c:pt idx="50">
                  <c:v>1800</c:v>
                </c:pt>
                <c:pt idx="51">
                  <c:v>1801</c:v>
                </c:pt>
                <c:pt idx="52">
                  <c:v>1802</c:v>
                </c:pt>
                <c:pt idx="53">
                  <c:v>1803</c:v>
                </c:pt>
                <c:pt idx="54">
                  <c:v>1804</c:v>
                </c:pt>
                <c:pt idx="55">
                  <c:v>1805</c:v>
                </c:pt>
                <c:pt idx="56">
                  <c:v>1806</c:v>
                </c:pt>
                <c:pt idx="57">
                  <c:v>1807</c:v>
                </c:pt>
                <c:pt idx="58">
                  <c:v>1808</c:v>
                </c:pt>
                <c:pt idx="59">
                  <c:v>1809</c:v>
                </c:pt>
                <c:pt idx="60">
                  <c:v>1810</c:v>
                </c:pt>
                <c:pt idx="61">
                  <c:v>1811</c:v>
                </c:pt>
                <c:pt idx="62">
                  <c:v>1812</c:v>
                </c:pt>
                <c:pt idx="63">
                  <c:v>1813</c:v>
                </c:pt>
                <c:pt idx="64">
                  <c:v>1814</c:v>
                </c:pt>
                <c:pt idx="65">
                  <c:v>1815</c:v>
                </c:pt>
                <c:pt idx="66">
                  <c:v>1816</c:v>
                </c:pt>
                <c:pt idx="67">
                  <c:v>1817</c:v>
                </c:pt>
                <c:pt idx="68">
                  <c:v>1818</c:v>
                </c:pt>
                <c:pt idx="69">
                  <c:v>1819</c:v>
                </c:pt>
                <c:pt idx="70">
                  <c:v>1820</c:v>
                </c:pt>
                <c:pt idx="71">
                  <c:v>1821</c:v>
                </c:pt>
                <c:pt idx="72">
                  <c:v>1822</c:v>
                </c:pt>
                <c:pt idx="73">
                  <c:v>1823</c:v>
                </c:pt>
                <c:pt idx="74">
                  <c:v>1824</c:v>
                </c:pt>
                <c:pt idx="75">
                  <c:v>1825</c:v>
                </c:pt>
                <c:pt idx="76">
                  <c:v>1826</c:v>
                </c:pt>
                <c:pt idx="77">
                  <c:v>1827</c:v>
                </c:pt>
                <c:pt idx="78">
                  <c:v>1828</c:v>
                </c:pt>
                <c:pt idx="79">
                  <c:v>1829</c:v>
                </c:pt>
                <c:pt idx="80">
                  <c:v>1830</c:v>
                </c:pt>
                <c:pt idx="81">
                  <c:v>1831</c:v>
                </c:pt>
                <c:pt idx="82">
                  <c:v>1832</c:v>
                </c:pt>
                <c:pt idx="83">
                  <c:v>1833</c:v>
                </c:pt>
                <c:pt idx="84">
                  <c:v>1834</c:v>
                </c:pt>
                <c:pt idx="85">
                  <c:v>1835</c:v>
                </c:pt>
                <c:pt idx="86">
                  <c:v>1836</c:v>
                </c:pt>
                <c:pt idx="87">
                  <c:v>1837</c:v>
                </c:pt>
                <c:pt idx="88">
                  <c:v>1838</c:v>
                </c:pt>
                <c:pt idx="89">
                  <c:v>1839</c:v>
                </c:pt>
                <c:pt idx="90">
                  <c:v>1840</c:v>
                </c:pt>
                <c:pt idx="91">
                  <c:v>1841</c:v>
                </c:pt>
                <c:pt idx="92">
                  <c:v>1842</c:v>
                </c:pt>
                <c:pt idx="93">
                  <c:v>1843</c:v>
                </c:pt>
                <c:pt idx="94">
                  <c:v>1844</c:v>
                </c:pt>
                <c:pt idx="95">
                  <c:v>1845</c:v>
                </c:pt>
                <c:pt idx="96">
                  <c:v>1846</c:v>
                </c:pt>
                <c:pt idx="97">
                  <c:v>1847</c:v>
                </c:pt>
                <c:pt idx="98">
                  <c:v>1848</c:v>
                </c:pt>
                <c:pt idx="99">
                  <c:v>1849</c:v>
                </c:pt>
                <c:pt idx="100">
                  <c:v>1850</c:v>
                </c:pt>
                <c:pt idx="101">
                  <c:v>1851</c:v>
                </c:pt>
                <c:pt idx="102">
                  <c:v>1852</c:v>
                </c:pt>
                <c:pt idx="103">
                  <c:v>1853</c:v>
                </c:pt>
                <c:pt idx="104">
                  <c:v>1854</c:v>
                </c:pt>
                <c:pt idx="105">
                  <c:v>1855</c:v>
                </c:pt>
                <c:pt idx="106">
                  <c:v>1856</c:v>
                </c:pt>
                <c:pt idx="107">
                  <c:v>1857</c:v>
                </c:pt>
                <c:pt idx="108">
                  <c:v>1858</c:v>
                </c:pt>
                <c:pt idx="109">
                  <c:v>1859</c:v>
                </c:pt>
                <c:pt idx="110">
                  <c:v>1860</c:v>
                </c:pt>
                <c:pt idx="111">
                  <c:v>1861</c:v>
                </c:pt>
                <c:pt idx="112">
                  <c:v>1862</c:v>
                </c:pt>
                <c:pt idx="113">
                  <c:v>1863</c:v>
                </c:pt>
                <c:pt idx="114">
                  <c:v>1864</c:v>
                </c:pt>
                <c:pt idx="115">
                  <c:v>1865</c:v>
                </c:pt>
                <c:pt idx="116">
                  <c:v>1866</c:v>
                </c:pt>
                <c:pt idx="117">
                  <c:v>1867</c:v>
                </c:pt>
                <c:pt idx="118">
                  <c:v>1868</c:v>
                </c:pt>
                <c:pt idx="119">
                  <c:v>1869</c:v>
                </c:pt>
                <c:pt idx="120">
                  <c:v>1870</c:v>
                </c:pt>
                <c:pt idx="121">
                  <c:v>1871</c:v>
                </c:pt>
                <c:pt idx="122">
                  <c:v>1872</c:v>
                </c:pt>
                <c:pt idx="123">
                  <c:v>1873</c:v>
                </c:pt>
                <c:pt idx="124">
                  <c:v>1874</c:v>
                </c:pt>
                <c:pt idx="125">
                  <c:v>1875</c:v>
                </c:pt>
                <c:pt idx="126">
                  <c:v>1876</c:v>
                </c:pt>
                <c:pt idx="127">
                  <c:v>1877</c:v>
                </c:pt>
                <c:pt idx="128">
                  <c:v>1878</c:v>
                </c:pt>
                <c:pt idx="129">
                  <c:v>1879</c:v>
                </c:pt>
                <c:pt idx="130">
                  <c:v>1880</c:v>
                </c:pt>
                <c:pt idx="131">
                  <c:v>1881</c:v>
                </c:pt>
                <c:pt idx="132">
                  <c:v>1882</c:v>
                </c:pt>
                <c:pt idx="133">
                  <c:v>1883</c:v>
                </c:pt>
                <c:pt idx="134">
                  <c:v>1884</c:v>
                </c:pt>
                <c:pt idx="135">
                  <c:v>1885</c:v>
                </c:pt>
                <c:pt idx="136">
                  <c:v>1886</c:v>
                </c:pt>
                <c:pt idx="137">
                  <c:v>1887</c:v>
                </c:pt>
                <c:pt idx="138">
                  <c:v>1888</c:v>
                </c:pt>
                <c:pt idx="139">
                  <c:v>1889</c:v>
                </c:pt>
                <c:pt idx="140">
                  <c:v>1890</c:v>
                </c:pt>
                <c:pt idx="141">
                  <c:v>1891</c:v>
                </c:pt>
                <c:pt idx="142">
                  <c:v>1892</c:v>
                </c:pt>
                <c:pt idx="143">
                  <c:v>1893</c:v>
                </c:pt>
                <c:pt idx="144">
                  <c:v>1894</c:v>
                </c:pt>
                <c:pt idx="145">
                  <c:v>1895</c:v>
                </c:pt>
                <c:pt idx="146">
                  <c:v>1896</c:v>
                </c:pt>
                <c:pt idx="147">
                  <c:v>1897</c:v>
                </c:pt>
                <c:pt idx="148">
                  <c:v>1898</c:v>
                </c:pt>
                <c:pt idx="149">
                  <c:v>1899</c:v>
                </c:pt>
                <c:pt idx="150">
                  <c:v>1900</c:v>
                </c:pt>
                <c:pt idx="151">
                  <c:v>1901</c:v>
                </c:pt>
                <c:pt idx="152">
                  <c:v>1902</c:v>
                </c:pt>
                <c:pt idx="153">
                  <c:v>1903</c:v>
                </c:pt>
                <c:pt idx="154">
                  <c:v>1904</c:v>
                </c:pt>
                <c:pt idx="155">
                  <c:v>1905</c:v>
                </c:pt>
                <c:pt idx="156">
                  <c:v>1906</c:v>
                </c:pt>
                <c:pt idx="157">
                  <c:v>1907</c:v>
                </c:pt>
                <c:pt idx="158">
                  <c:v>1908</c:v>
                </c:pt>
                <c:pt idx="159">
                  <c:v>1909</c:v>
                </c:pt>
                <c:pt idx="160">
                  <c:v>1910</c:v>
                </c:pt>
                <c:pt idx="161">
                  <c:v>1911</c:v>
                </c:pt>
                <c:pt idx="162">
                  <c:v>1912</c:v>
                </c:pt>
                <c:pt idx="163">
                  <c:v>1913</c:v>
                </c:pt>
                <c:pt idx="164">
                  <c:v>1914</c:v>
                </c:pt>
                <c:pt idx="165">
                  <c:v>1915</c:v>
                </c:pt>
                <c:pt idx="166">
                  <c:v>1916</c:v>
                </c:pt>
                <c:pt idx="167">
                  <c:v>1917</c:v>
                </c:pt>
                <c:pt idx="168">
                  <c:v>1918</c:v>
                </c:pt>
                <c:pt idx="169">
                  <c:v>1919</c:v>
                </c:pt>
                <c:pt idx="170">
                  <c:v>1920</c:v>
                </c:pt>
                <c:pt idx="171">
                  <c:v>1921</c:v>
                </c:pt>
                <c:pt idx="172">
                  <c:v>1922</c:v>
                </c:pt>
                <c:pt idx="173">
                  <c:v>1923</c:v>
                </c:pt>
                <c:pt idx="174">
                  <c:v>1924</c:v>
                </c:pt>
                <c:pt idx="175">
                  <c:v>1925</c:v>
                </c:pt>
                <c:pt idx="176">
                  <c:v>1926</c:v>
                </c:pt>
                <c:pt idx="177">
                  <c:v>1927</c:v>
                </c:pt>
                <c:pt idx="178">
                  <c:v>1928</c:v>
                </c:pt>
                <c:pt idx="179">
                  <c:v>1929</c:v>
                </c:pt>
                <c:pt idx="180">
                  <c:v>1930</c:v>
                </c:pt>
                <c:pt idx="181">
                  <c:v>1931</c:v>
                </c:pt>
                <c:pt idx="182">
                  <c:v>1932</c:v>
                </c:pt>
                <c:pt idx="183">
                  <c:v>1933</c:v>
                </c:pt>
                <c:pt idx="184">
                  <c:v>1934</c:v>
                </c:pt>
                <c:pt idx="185">
                  <c:v>1935</c:v>
                </c:pt>
                <c:pt idx="186">
                  <c:v>1936</c:v>
                </c:pt>
                <c:pt idx="187">
                  <c:v>1937</c:v>
                </c:pt>
                <c:pt idx="188">
                  <c:v>1938</c:v>
                </c:pt>
                <c:pt idx="189">
                  <c:v>1939</c:v>
                </c:pt>
                <c:pt idx="190">
                  <c:v>1940</c:v>
                </c:pt>
                <c:pt idx="191">
                  <c:v>1941</c:v>
                </c:pt>
                <c:pt idx="192">
                  <c:v>1942</c:v>
                </c:pt>
                <c:pt idx="193">
                  <c:v>1943</c:v>
                </c:pt>
                <c:pt idx="194">
                  <c:v>1944</c:v>
                </c:pt>
                <c:pt idx="195">
                  <c:v>1945</c:v>
                </c:pt>
                <c:pt idx="196">
                  <c:v>1946</c:v>
                </c:pt>
                <c:pt idx="197">
                  <c:v>1947</c:v>
                </c:pt>
                <c:pt idx="198">
                  <c:v>1948</c:v>
                </c:pt>
                <c:pt idx="199">
                  <c:v>1949</c:v>
                </c:pt>
                <c:pt idx="200">
                  <c:v>1950</c:v>
                </c:pt>
                <c:pt idx="201">
                  <c:v>1951</c:v>
                </c:pt>
                <c:pt idx="202">
                  <c:v>1952</c:v>
                </c:pt>
                <c:pt idx="203">
                  <c:v>1953</c:v>
                </c:pt>
                <c:pt idx="204">
                  <c:v>1954</c:v>
                </c:pt>
                <c:pt idx="205">
                  <c:v>1955</c:v>
                </c:pt>
                <c:pt idx="206">
                  <c:v>1956</c:v>
                </c:pt>
                <c:pt idx="207">
                  <c:v>1957</c:v>
                </c:pt>
                <c:pt idx="208">
                  <c:v>1958</c:v>
                </c:pt>
                <c:pt idx="209">
                  <c:v>1959</c:v>
                </c:pt>
                <c:pt idx="210">
                  <c:v>1960</c:v>
                </c:pt>
                <c:pt idx="211">
                  <c:v>1961</c:v>
                </c:pt>
                <c:pt idx="212">
                  <c:v>1962</c:v>
                </c:pt>
                <c:pt idx="213">
                  <c:v>1963</c:v>
                </c:pt>
                <c:pt idx="214">
                  <c:v>1964</c:v>
                </c:pt>
                <c:pt idx="215">
                  <c:v>1965</c:v>
                </c:pt>
                <c:pt idx="216">
                  <c:v>1966</c:v>
                </c:pt>
                <c:pt idx="217">
                  <c:v>1967</c:v>
                </c:pt>
                <c:pt idx="218">
                  <c:v>1968</c:v>
                </c:pt>
                <c:pt idx="219">
                  <c:v>1969</c:v>
                </c:pt>
                <c:pt idx="220">
                  <c:v>1970</c:v>
                </c:pt>
                <c:pt idx="221">
                  <c:v>1971</c:v>
                </c:pt>
                <c:pt idx="222">
                  <c:v>1972</c:v>
                </c:pt>
                <c:pt idx="223">
                  <c:v>1973</c:v>
                </c:pt>
                <c:pt idx="224">
                  <c:v>1974</c:v>
                </c:pt>
                <c:pt idx="225">
                  <c:v>1975</c:v>
                </c:pt>
                <c:pt idx="226">
                  <c:v>1976</c:v>
                </c:pt>
                <c:pt idx="227">
                  <c:v>1977</c:v>
                </c:pt>
                <c:pt idx="228">
                  <c:v>1978</c:v>
                </c:pt>
                <c:pt idx="229">
                  <c:v>1979</c:v>
                </c:pt>
                <c:pt idx="230">
                  <c:v>1980</c:v>
                </c:pt>
                <c:pt idx="231">
                  <c:v>1981</c:v>
                </c:pt>
                <c:pt idx="232">
                  <c:v>1982</c:v>
                </c:pt>
                <c:pt idx="233">
                  <c:v>1983</c:v>
                </c:pt>
                <c:pt idx="234">
                  <c:v>1984</c:v>
                </c:pt>
                <c:pt idx="235">
                  <c:v>1985</c:v>
                </c:pt>
                <c:pt idx="236">
                  <c:v>1986</c:v>
                </c:pt>
                <c:pt idx="237">
                  <c:v>1987</c:v>
                </c:pt>
                <c:pt idx="238">
                  <c:v>1988</c:v>
                </c:pt>
                <c:pt idx="239">
                  <c:v>1989</c:v>
                </c:pt>
                <c:pt idx="240">
                  <c:v>1990</c:v>
                </c:pt>
                <c:pt idx="241">
                  <c:v>1991</c:v>
                </c:pt>
                <c:pt idx="242">
                  <c:v>1992</c:v>
                </c:pt>
                <c:pt idx="243">
                  <c:v>1993</c:v>
                </c:pt>
                <c:pt idx="244">
                  <c:v>1994</c:v>
                </c:pt>
                <c:pt idx="245">
                  <c:v>1995</c:v>
                </c:pt>
                <c:pt idx="246">
                  <c:v>1996</c:v>
                </c:pt>
                <c:pt idx="247">
                  <c:v>1997</c:v>
                </c:pt>
                <c:pt idx="248">
                  <c:v>1998</c:v>
                </c:pt>
                <c:pt idx="249">
                  <c:v>1999</c:v>
                </c:pt>
                <c:pt idx="250">
                  <c:v>2000</c:v>
                </c:pt>
                <c:pt idx="251">
                  <c:v>2001</c:v>
                </c:pt>
                <c:pt idx="252">
                  <c:v>2002</c:v>
                </c:pt>
                <c:pt idx="253">
                  <c:v>2003</c:v>
                </c:pt>
                <c:pt idx="254">
                  <c:v>2004</c:v>
                </c:pt>
                <c:pt idx="255">
                  <c:v>2005</c:v>
                </c:pt>
                <c:pt idx="256">
                  <c:v>2006</c:v>
                </c:pt>
                <c:pt idx="257">
                  <c:v>2007</c:v>
                </c:pt>
                <c:pt idx="258">
                  <c:v>2008</c:v>
                </c:pt>
                <c:pt idx="259">
                  <c:v>2009</c:v>
                </c:pt>
                <c:pt idx="260">
                  <c:v>2010</c:v>
                </c:pt>
                <c:pt idx="261">
                  <c:v>2011</c:v>
                </c:pt>
              </c:numCache>
            </c:numRef>
          </c:cat>
          <c:val>
            <c:numRef>
              <c:f>'10 TropicalForest'!$B$16:$B$277</c:f>
              <c:numCache>
                <c:formatCode>0.00</c:formatCode>
                <c:ptCount val="262"/>
                <c:pt idx="0">
                  <c:v>0.96654140603365502</c:v>
                </c:pt>
                <c:pt idx="1">
                  <c:v>0.98655616413879599</c:v>
                </c:pt>
                <c:pt idx="2">
                  <c:v>1.0073655024331729</c:v>
                </c:pt>
                <c:pt idx="3">
                  <c:v>1.028068749025429</c:v>
                </c:pt>
                <c:pt idx="4">
                  <c:v>1.048269155826542</c:v>
                </c:pt>
                <c:pt idx="5">
                  <c:v>1.0691681371317481</c:v>
                </c:pt>
                <c:pt idx="6">
                  <c:v>1.0896285652214339</c:v>
                </c:pt>
                <c:pt idx="7">
                  <c:v>1.1102706358788399</c:v>
                </c:pt>
                <c:pt idx="8">
                  <c:v>1.1304210839041831</c:v>
                </c:pt>
                <c:pt idx="9">
                  <c:v>1.151341038469039</c:v>
                </c:pt>
                <c:pt idx="10">
                  <c:v>1.1717580118499851</c:v>
                </c:pt>
                <c:pt idx="11">
                  <c:v>1.1933079182986499</c:v>
                </c:pt>
                <c:pt idx="12">
                  <c:v>1.213985855586575</c:v>
                </c:pt>
                <c:pt idx="13">
                  <c:v>1.2352276200768</c:v>
                </c:pt>
                <c:pt idx="14">
                  <c:v>1.256150638151484</c:v>
                </c:pt>
                <c:pt idx="15">
                  <c:v>1.2770501378968311</c:v>
                </c:pt>
                <c:pt idx="16">
                  <c:v>1.2980774566986431</c:v>
                </c:pt>
                <c:pt idx="17">
                  <c:v>1.319182211602886</c:v>
                </c:pt>
                <c:pt idx="18">
                  <c:v>1.339645656071488</c:v>
                </c:pt>
                <c:pt idx="19">
                  <c:v>1.3604462280146321</c:v>
                </c:pt>
                <c:pt idx="20">
                  <c:v>1.3816383636455509</c:v>
                </c:pt>
                <c:pt idx="21">
                  <c:v>1.402368757648023</c:v>
                </c:pt>
                <c:pt idx="22">
                  <c:v>1.4242389187016871</c:v>
                </c:pt>
                <c:pt idx="23">
                  <c:v>1.4456606290464951</c:v>
                </c:pt>
                <c:pt idx="24">
                  <c:v>1.4668923075197411</c:v>
                </c:pt>
                <c:pt idx="25">
                  <c:v>1.4882083032098019</c:v>
                </c:pt>
                <c:pt idx="26">
                  <c:v>1.509968036516665</c:v>
                </c:pt>
                <c:pt idx="27">
                  <c:v>1.531270599894367</c:v>
                </c:pt>
                <c:pt idx="28">
                  <c:v>1.5528370492961461</c:v>
                </c:pt>
                <c:pt idx="29">
                  <c:v>1.574071697017362</c:v>
                </c:pt>
                <c:pt idx="30">
                  <c:v>1.595748621296853</c:v>
                </c:pt>
                <c:pt idx="31">
                  <c:v>1.6179831986280591</c:v>
                </c:pt>
                <c:pt idx="32">
                  <c:v>1.640193786320715</c:v>
                </c:pt>
                <c:pt idx="33">
                  <c:v>1.6623398989140701</c:v>
                </c:pt>
                <c:pt idx="34">
                  <c:v>1.684099962137378</c:v>
                </c:pt>
                <c:pt idx="35">
                  <c:v>1.7063231809167361</c:v>
                </c:pt>
                <c:pt idx="36">
                  <c:v>1.7285040289985261</c:v>
                </c:pt>
                <c:pt idx="37">
                  <c:v>1.7503863498296801</c:v>
                </c:pt>
                <c:pt idx="38">
                  <c:v>1.7726279496680359</c:v>
                </c:pt>
                <c:pt idx="39">
                  <c:v>1.794870586386657</c:v>
                </c:pt>
                <c:pt idx="40">
                  <c:v>1.8165815863216741</c:v>
                </c:pt>
                <c:pt idx="41">
                  <c:v>1.8397621754897759</c:v>
                </c:pt>
                <c:pt idx="42">
                  <c:v>1.8624233347826911</c:v>
                </c:pt>
                <c:pt idx="43">
                  <c:v>1.88491265473935</c:v>
                </c:pt>
                <c:pt idx="44">
                  <c:v>1.9079456769952581</c:v>
                </c:pt>
                <c:pt idx="45">
                  <c:v>1.9310385555202381</c:v>
                </c:pt>
                <c:pt idx="46">
                  <c:v>1.95421297053774</c:v>
                </c:pt>
                <c:pt idx="47">
                  <c:v>1.9770648215351241</c:v>
                </c:pt>
                <c:pt idx="48">
                  <c:v>2.0001097207829872</c:v>
                </c:pt>
                <c:pt idx="49">
                  <c:v>2.0231148886648631</c:v>
                </c:pt>
                <c:pt idx="50">
                  <c:v>2.046340393600218</c:v>
                </c:pt>
                <c:pt idx="51">
                  <c:v>2.0756061030488748</c:v>
                </c:pt>
                <c:pt idx="52">
                  <c:v>2.1049259187943168</c:v>
                </c:pt>
                <c:pt idx="53">
                  <c:v>2.134306156379874</c:v>
                </c:pt>
                <c:pt idx="54">
                  <c:v>2.1639099359215042</c:v>
                </c:pt>
                <c:pt idx="55">
                  <c:v>2.1939216807112549</c:v>
                </c:pt>
                <c:pt idx="56">
                  <c:v>2.2227715069171499</c:v>
                </c:pt>
                <c:pt idx="57">
                  <c:v>2.2523047314707529</c:v>
                </c:pt>
                <c:pt idx="58">
                  <c:v>2.2814524722253422</c:v>
                </c:pt>
                <c:pt idx="59">
                  <c:v>2.3109047258574562</c:v>
                </c:pt>
                <c:pt idx="60">
                  <c:v>2.339934120870597</c:v>
                </c:pt>
                <c:pt idx="61">
                  <c:v>2.371635886208713</c:v>
                </c:pt>
                <c:pt idx="62">
                  <c:v>2.4021193643820351</c:v>
                </c:pt>
                <c:pt idx="63">
                  <c:v>2.4332933576720519</c:v>
                </c:pt>
                <c:pt idx="64">
                  <c:v>2.4646431492956511</c:v>
                </c:pt>
                <c:pt idx="65">
                  <c:v>2.4957056308276928</c:v>
                </c:pt>
                <c:pt idx="66">
                  <c:v>2.5272463498103499</c:v>
                </c:pt>
                <c:pt idx="67">
                  <c:v>2.558494574300219</c:v>
                </c:pt>
                <c:pt idx="68">
                  <c:v>2.589599143744294</c:v>
                </c:pt>
                <c:pt idx="69">
                  <c:v>2.62079500578144</c:v>
                </c:pt>
                <c:pt idx="70">
                  <c:v>2.6527571223245592</c:v>
                </c:pt>
                <c:pt idx="71">
                  <c:v>2.684754869843609</c:v>
                </c:pt>
                <c:pt idx="72">
                  <c:v>2.7170917243358721</c:v>
                </c:pt>
                <c:pt idx="73">
                  <c:v>2.7486845701166298</c:v>
                </c:pt>
                <c:pt idx="74">
                  <c:v>2.7810730329668689</c:v>
                </c:pt>
                <c:pt idx="75">
                  <c:v>2.8133283980975401</c:v>
                </c:pt>
                <c:pt idx="76">
                  <c:v>2.8453657355898261</c:v>
                </c:pt>
                <c:pt idx="77">
                  <c:v>2.8779331074144059</c:v>
                </c:pt>
                <c:pt idx="78">
                  <c:v>2.9105809317203288</c:v>
                </c:pt>
                <c:pt idx="79">
                  <c:v>2.9431255393102811</c:v>
                </c:pt>
                <c:pt idx="80">
                  <c:v>2.975931440723659</c:v>
                </c:pt>
                <c:pt idx="81">
                  <c:v>3.0130192805290679</c:v>
                </c:pt>
                <c:pt idx="82">
                  <c:v>3.0492686141273051</c:v>
                </c:pt>
                <c:pt idx="83">
                  <c:v>3.0857489834979801</c:v>
                </c:pt>
                <c:pt idx="84">
                  <c:v>3.1223069774947789</c:v>
                </c:pt>
                <c:pt idx="85">
                  <c:v>3.1586189952173251</c:v>
                </c:pt>
                <c:pt idx="86">
                  <c:v>3.1950165555606258</c:v>
                </c:pt>
                <c:pt idx="87">
                  <c:v>3.232454201058204</c:v>
                </c:pt>
                <c:pt idx="88">
                  <c:v>3.2692309767880969</c:v>
                </c:pt>
                <c:pt idx="89">
                  <c:v>3.3059189578637111</c:v>
                </c:pt>
                <c:pt idx="90">
                  <c:v>3.3425913386046351</c:v>
                </c:pt>
                <c:pt idx="91">
                  <c:v>3.3798199584696378</c:v>
                </c:pt>
                <c:pt idx="92">
                  <c:v>3.417118473489813</c:v>
                </c:pt>
                <c:pt idx="93">
                  <c:v>3.4545207707969778</c:v>
                </c:pt>
                <c:pt idx="94">
                  <c:v>3.4919436171855081</c:v>
                </c:pt>
                <c:pt idx="95">
                  <c:v>3.529297746691896</c:v>
                </c:pt>
                <c:pt idx="96">
                  <c:v>3.5669218892420149</c:v>
                </c:pt>
                <c:pt idx="97">
                  <c:v>3.6043116497243171</c:v>
                </c:pt>
                <c:pt idx="98">
                  <c:v>3.6416958958889269</c:v>
                </c:pt>
                <c:pt idx="99">
                  <c:v>3.6794009622295869</c:v>
                </c:pt>
                <c:pt idx="100">
                  <c:v>3.7168591568085141</c:v>
                </c:pt>
                <c:pt idx="101">
                  <c:v>3.7849254908455618</c:v>
                </c:pt>
                <c:pt idx="102">
                  <c:v>3.8527014984121539</c:v>
                </c:pt>
                <c:pt idx="103">
                  <c:v>3.921460845504674</c:v>
                </c:pt>
                <c:pt idx="104">
                  <c:v>3.990503779346033</c:v>
                </c:pt>
                <c:pt idx="105">
                  <c:v>4.0591348832038037</c:v>
                </c:pt>
                <c:pt idx="106">
                  <c:v>4.1270294721664413</c:v>
                </c:pt>
                <c:pt idx="107">
                  <c:v>4.19632276545767</c:v>
                </c:pt>
                <c:pt idx="108">
                  <c:v>4.2654756557366156</c:v>
                </c:pt>
                <c:pt idx="109">
                  <c:v>4.3343113549204064</c:v>
                </c:pt>
                <c:pt idx="110">
                  <c:v>4.4029981675262446</c:v>
                </c:pt>
                <c:pt idx="111">
                  <c:v>4.4749186325896613</c:v>
                </c:pt>
                <c:pt idx="112">
                  <c:v>4.5467926265654306</c:v>
                </c:pt>
                <c:pt idx="113">
                  <c:v>4.6196090975590574</c:v>
                </c:pt>
                <c:pt idx="114">
                  <c:v>4.6914905382202559</c:v>
                </c:pt>
                <c:pt idx="115">
                  <c:v>4.7647721442685906</c:v>
                </c:pt>
                <c:pt idx="116">
                  <c:v>4.8364649669858464</c:v>
                </c:pt>
                <c:pt idx="117">
                  <c:v>4.9091678053300702</c:v>
                </c:pt>
                <c:pt idx="118">
                  <c:v>4.9828113297171566</c:v>
                </c:pt>
                <c:pt idx="119">
                  <c:v>5.0556294974239027</c:v>
                </c:pt>
                <c:pt idx="120">
                  <c:v>5.128808310934561</c:v>
                </c:pt>
                <c:pt idx="121">
                  <c:v>5.2145576950453707</c:v>
                </c:pt>
                <c:pt idx="122">
                  <c:v>5.3016071384680679</c:v>
                </c:pt>
                <c:pt idx="123">
                  <c:v>5.3882577600412516</c:v>
                </c:pt>
                <c:pt idx="124">
                  <c:v>5.4755818353378967</c:v>
                </c:pt>
                <c:pt idx="125">
                  <c:v>5.5630329284653657</c:v>
                </c:pt>
                <c:pt idx="126">
                  <c:v>5.6497102261395646</c:v>
                </c:pt>
                <c:pt idx="127">
                  <c:v>5.7372648187685273</c:v>
                </c:pt>
                <c:pt idx="128">
                  <c:v>5.8243642680979066</c:v>
                </c:pt>
                <c:pt idx="129">
                  <c:v>5.9120761837396101</c:v>
                </c:pt>
                <c:pt idx="130">
                  <c:v>5.9998643572107051</c:v>
                </c:pt>
                <c:pt idx="131">
                  <c:v>6.0852991424269751</c:v>
                </c:pt>
                <c:pt idx="132">
                  <c:v>6.170282224900884</c:v>
                </c:pt>
                <c:pt idx="133">
                  <c:v>6.2611870247538857</c:v>
                </c:pt>
                <c:pt idx="134">
                  <c:v>6.3474015439194078</c:v>
                </c:pt>
                <c:pt idx="135">
                  <c:v>6.4330706169416301</c:v>
                </c:pt>
                <c:pt idx="136">
                  <c:v>6.5192180688072394</c:v>
                </c:pt>
                <c:pt idx="137">
                  <c:v>6.6063170939583351</c:v>
                </c:pt>
                <c:pt idx="138">
                  <c:v>6.6937528695366266</c:v>
                </c:pt>
                <c:pt idx="139">
                  <c:v>6.7810082750820602</c:v>
                </c:pt>
                <c:pt idx="140">
                  <c:v>6.869156528786009</c:v>
                </c:pt>
                <c:pt idx="141">
                  <c:v>6.9652031706761299</c:v>
                </c:pt>
                <c:pt idx="142">
                  <c:v>7.0609854081020442</c:v>
                </c:pt>
                <c:pt idx="143">
                  <c:v>7.1564191123706546</c:v>
                </c:pt>
                <c:pt idx="144">
                  <c:v>7.2522154419418099</c:v>
                </c:pt>
                <c:pt idx="145">
                  <c:v>7.3480281259423998</c:v>
                </c:pt>
                <c:pt idx="146">
                  <c:v>7.4450156895299546</c:v>
                </c:pt>
                <c:pt idx="147">
                  <c:v>7.5418554976816603</c:v>
                </c:pt>
                <c:pt idx="148">
                  <c:v>7.639353347745816</c:v>
                </c:pt>
                <c:pt idx="149">
                  <c:v>7.7377958428501383</c:v>
                </c:pt>
                <c:pt idx="150">
                  <c:v>7.8396640017822996</c:v>
                </c:pt>
                <c:pt idx="151">
                  <c:v>7.9714681189839904</c:v>
                </c:pt>
                <c:pt idx="152">
                  <c:v>8.0947967298776327</c:v>
                </c:pt>
                <c:pt idx="153">
                  <c:v>8.219178386928693</c:v>
                </c:pt>
                <c:pt idx="154">
                  <c:v>8.348660929246897</c:v>
                </c:pt>
                <c:pt idx="155">
                  <c:v>8.4747650329196507</c:v>
                </c:pt>
                <c:pt idx="156">
                  <c:v>8.5974860791167504</c:v>
                </c:pt>
                <c:pt idx="157">
                  <c:v>8.7199479052509155</c:v>
                </c:pt>
                <c:pt idx="158">
                  <c:v>8.8486507136198682</c:v>
                </c:pt>
                <c:pt idx="159">
                  <c:v>8.9749945722853752</c:v>
                </c:pt>
                <c:pt idx="160">
                  <c:v>9.0991330337864902</c:v>
                </c:pt>
                <c:pt idx="161">
                  <c:v>9.2289122181185128</c:v>
                </c:pt>
                <c:pt idx="162">
                  <c:v>9.3601691924637525</c:v>
                </c:pt>
                <c:pt idx="163">
                  <c:v>9.4872353324863692</c:v>
                </c:pt>
                <c:pt idx="164">
                  <c:v>9.627948277679458</c:v>
                </c:pt>
                <c:pt idx="165">
                  <c:v>9.765941061794118</c:v>
                </c:pt>
                <c:pt idx="166">
                  <c:v>9.87478450270293</c:v>
                </c:pt>
                <c:pt idx="167">
                  <c:v>9.9846836291006866</c:v>
                </c:pt>
                <c:pt idx="168">
                  <c:v>10.093378701871639</c:v>
                </c:pt>
                <c:pt idx="169">
                  <c:v>10.20665697387866</c:v>
                </c:pt>
                <c:pt idx="170">
                  <c:v>10.32572900281553</c:v>
                </c:pt>
                <c:pt idx="171">
                  <c:v>10.497952314678461</c:v>
                </c:pt>
                <c:pt idx="172">
                  <c:v>10.66762923716696</c:v>
                </c:pt>
                <c:pt idx="173">
                  <c:v>10.84202453037161</c:v>
                </c:pt>
                <c:pt idx="174">
                  <c:v>11.012636483192511</c:v>
                </c:pt>
                <c:pt idx="175">
                  <c:v>11.191958748567551</c:v>
                </c:pt>
                <c:pt idx="176">
                  <c:v>11.3646371094682</c:v>
                </c:pt>
                <c:pt idx="177">
                  <c:v>11.54634457646941</c:v>
                </c:pt>
                <c:pt idx="178">
                  <c:v>11.722054586702249</c:v>
                </c:pt>
                <c:pt idx="179">
                  <c:v>11.91368410222441</c:v>
                </c:pt>
                <c:pt idx="180">
                  <c:v>12.09309242866035</c:v>
                </c:pt>
                <c:pt idx="181">
                  <c:v>12.27265704122874</c:v>
                </c:pt>
                <c:pt idx="182">
                  <c:v>12.45607088320777</c:v>
                </c:pt>
                <c:pt idx="183">
                  <c:v>12.6392763122562</c:v>
                </c:pt>
                <c:pt idx="184">
                  <c:v>12.827118481266419</c:v>
                </c:pt>
                <c:pt idx="185">
                  <c:v>13.01489391289315</c:v>
                </c:pt>
                <c:pt idx="186">
                  <c:v>13.2537241498389</c:v>
                </c:pt>
                <c:pt idx="187">
                  <c:v>13.4581257206465</c:v>
                </c:pt>
                <c:pt idx="188">
                  <c:v>13.629395526856181</c:v>
                </c:pt>
                <c:pt idx="189">
                  <c:v>13.855047110065099</c:v>
                </c:pt>
                <c:pt idx="190">
                  <c:v>14.03184146138657</c:v>
                </c:pt>
                <c:pt idx="191">
                  <c:v>14.19941846571086</c:v>
                </c:pt>
                <c:pt idx="192">
                  <c:v>14.39379873027886</c:v>
                </c:pt>
                <c:pt idx="193">
                  <c:v>14.63460248025997</c:v>
                </c:pt>
                <c:pt idx="194">
                  <c:v>14.808732426382029</c:v>
                </c:pt>
                <c:pt idx="195">
                  <c:v>15.00953484444333</c:v>
                </c:pt>
                <c:pt idx="196">
                  <c:v>15.268990184915101</c:v>
                </c:pt>
                <c:pt idx="197">
                  <c:v>15.4348736810029</c:v>
                </c:pt>
                <c:pt idx="198">
                  <c:v>15.652237197574729</c:v>
                </c:pt>
                <c:pt idx="199">
                  <c:v>15.85731882043466</c:v>
                </c:pt>
                <c:pt idx="200">
                  <c:v>16.16665446368582</c:v>
                </c:pt>
                <c:pt idx="201">
                  <c:v>16.438343011628589</c:v>
                </c:pt>
                <c:pt idx="202">
                  <c:v>16.834870009504179</c:v>
                </c:pt>
                <c:pt idx="203">
                  <c:v>17.12435052707805</c:v>
                </c:pt>
                <c:pt idx="204">
                  <c:v>17.342402155089619</c:v>
                </c:pt>
                <c:pt idx="205">
                  <c:v>17.604794977314359</c:v>
                </c:pt>
                <c:pt idx="206">
                  <c:v>17.904195516779581</c:v>
                </c:pt>
                <c:pt idx="207">
                  <c:v>18.22463251844518</c:v>
                </c:pt>
                <c:pt idx="208">
                  <c:v>18.49846099870372</c:v>
                </c:pt>
                <c:pt idx="209">
                  <c:v>18.758948930513402</c:v>
                </c:pt>
                <c:pt idx="210">
                  <c:v>19.036931671500209</c:v>
                </c:pt>
                <c:pt idx="211">
                  <c:v>19.21071124635905</c:v>
                </c:pt>
                <c:pt idx="212">
                  <c:v>19.331043414718138</c:v>
                </c:pt>
                <c:pt idx="213">
                  <c:v>19.464352799259721</c:v>
                </c:pt>
                <c:pt idx="214">
                  <c:v>19.601708090543301</c:v>
                </c:pt>
                <c:pt idx="215">
                  <c:v>19.681768395498739</c:v>
                </c:pt>
                <c:pt idx="216">
                  <c:v>19.79971484379152</c:v>
                </c:pt>
                <c:pt idx="217">
                  <c:v>19.917687025566899</c:v>
                </c:pt>
                <c:pt idx="218">
                  <c:v>20.063625423050109</c:v>
                </c:pt>
                <c:pt idx="219">
                  <c:v>20.12629738757785</c:v>
                </c:pt>
                <c:pt idx="220">
                  <c:v>20.172687032990009</c:v>
                </c:pt>
                <c:pt idx="221">
                  <c:v>20.19919629055147</c:v>
                </c:pt>
                <c:pt idx="222">
                  <c:v>20.419207292322259</c:v>
                </c:pt>
                <c:pt idx="223">
                  <c:v>20.570326886161109</c:v>
                </c:pt>
                <c:pt idx="224">
                  <c:v>20.742687113348239</c:v>
                </c:pt>
                <c:pt idx="225">
                  <c:v>20.88041926347238</c:v>
                </c:pt>
                <c:pt idx="226">
                  <c:v>21.051671301325019</c:v>
                </c:pt>
                <c:pt idx="227">
                  <c:v>21.204690978225109</c:v>
                </c:pt>
                <c:pt idx="228">
                  <c:v>21.373209469817919</c:v>
                </c:pt>
                <c:pt idx="229">
                  <c:v>21.524943697991471</c:v>
                </c:pt>
                <c:pt idx="230">
                  <c:v>21.651922975727551</c:v>
                </c:pt>
                <c:pt idx="231">
                  <c:v>21.778731403876709</c:v>
                </c:pt>
                <c:pt idx="232">
                  <c:v>21.896325218622081</c:v>
                </c:pt>
                <c:pt idx="233">
                  <c:v>22.01694384871616</c:v>
                </c:pt>
                <c:pt idx="234">
                  <c:v>22.126224617436549</c:v>
                </c:pt>
                <c:pt idx="235">
                  <c:v>22.31541355250091</c:v>
                </c:pt>
                <c:pt idx="236">
                  <c:v>22.489637807594871</c:v>
                </c:pt>
                <c:pt idx="237">
                  <c:v>22.67466772170804</c:v>
                </c:pt>
                <c:pt idx="238">
                  <c:v>22.82965864935931</c:v>
                </c:pt>
                <c:pt idx="239">
                  <c:v>22.894947181202149</c:v>
                </c:pt>
                <c:pt idx="240">
                  <c:v>23.00040379416162</c:v>
                </c:pt>
                <c:pt idx="241">
                  <c:v>22.952047658221201</c:v>
                </c:pt>
                <c:pt idx="242">
                  <c:v>23.188747200511621</c:v>
                </c:pt>
                <c:pt idx="243">
                  <c:v>23.461923907270201</c:v>
                </c:pt>
                <c:pt idx="244">
                  <c:v>23.735100566897781</c:v>
                </c:pt>
                <c:pt idx="245">
                  <c:v>24.008277226525369</c:v>
                </c:pt>
                <c:pt idx="246">
                  <c:v>24.281453886152949</c:v>
                </c:pt>
                <c:pt idx="247">
                  <c:v>24.554630498649619</c:v>
                </c:pt>
                <c:pt idx="248">
                  <c:v>24.827807205408121</c:v>
                </c:pt>
                <c:pt idx="249">
                  <c:v>25.100983865035701</c:v>
                </c:pt>
                <c:pt idx="250">
                  <c:v>25.374160524663289</c:v>
                </c:pt>
                <c:pt idx="251">
                  <c:v>25.596802233025279</c:v>
                </c:pt>
                <c:pt idx="252">
                  <c:v>25.819443894256409</c:v>
                </c:pt>
                <c:pt idx="253">
                  <c:v>26.04208564974935</c:v>
                </c:pt>
                <c:pt idx="254">
                  <c:v>26.264727310980451</c:v>
                </c:pt>
                <c:pt idx="255">
                  <c:v>26.487369019342459</c:v>
                </c:pt>
                <c:pt idx="256">
                  <c:v>26.710010727704471</c:v>
                </c:pt>
                <c:pt idx="257">
                  <c:v>26.932652341804651</c:v>
                </c:pt>
                <c:pt idx="258">
                  <c:v>27.155294097297599</c:v>
                </c:pt>
                <c:pt idx="259">
                  <c:v>27.377935711397779</c:v>
                </c:pt>
                <c:pt idx="260">
                  <c:v>27.600577466890709</c:v>
                </c:pt>
                <c:pt idx="261">
                  <c:v>27.66315762038527</c:v>
                </c:pt>
              </c:numCache>
            </c:numRef>
          </c:val>
          <c:extLst>
            <c:ext xmlns:c16="http://schemas.microsoft.com/office/drawing/2014/chart" uri="{C3380CC4-5D6E-409C-BE32-E72D297353CC}">
              <c16:uniqueId val="{00000000-F7D7-4850-8FAC-00C81F4EBF3D}"/>
            </c:ext>
          </c:extLst>
        </c:ser>
        <c:dLbls>
          <c:showLegendKey val="0"/>
          <c:showVal val="0"/>
          <c:showCatName val="0"/>
          <c:showSerName val="0"/>
          <c:showPercent val="0"/>
          <c:showBubbleSize val="0"/>
        </c:dLbls>
        <c:axId val="1214144544"/>
        <c:axId val="1214147296"/>
      </c:areaChart>
      <c:catAx>
        <c:axId val="1214144544"/>
        <c:scaling>
          <c:orientation val="minMax"/>
        </c:scaling>
        <c:delete val="0"/>
        <c:axPos val="b"/>
        <c:numFmt formatCode="General" sourceLinked="1"/>
        <c:majorTickMark val="out"/>
        <c:minorTickMark val="none"/>
        <c:tickLblPos val="nextTo"/>
        <c:spPr>
          <a:ln>
            <a:solidFill>
              <a:srgbClr val="FFFFFF"/>
            </a:solidFill>
          </a:ln>
        </c:spPr>
        <c:crossAx val="1214147296"/>
        <c:crosses val="autoZero"/>
        <c:auto val="1"/>
        <c:lblAlgn val="ctr"/>
        <c:lblOffset val="100"/>
        <c:tickLblSkip val="50"/>
        <c:tickMarkSkip val="10"/>
        <c:noMultiLvlLbl val="0"/>
      </c:catAx>
      <c:valAx>
        <c:axId val="1214147296"/>
        <c:scaling>
          <c:orientation val="minMax"/>
        </c:scaling>
        <c:delete val="0"/>
        <c:axPos val="l"/>
        <c:title>
          <c:tx>
            <c:rich>
              <a:bodyPr rot="-5400000" vert="horz"/>
              <a:lstStyle/>
              <a:p>
                <a:pPr>
                  <a:defRPr/>
                </a:pPr>
                <a:r>
                  <a:rPr lang="en-US"/>
                  <a:t>% loss</a:t>
                </a:r>
              </a:p>
            </c:rich>
          </c:tx>
          <c:overlay val="0"/>
        </c:title>
        <c:numFmt formatCode="0" sourceLinked="0"/>
        <c:majorTickMark val="out"/>
        <c:minorTickMark val="none"/>
        <c:tickLblPos val="nextTo"/>
        <c:spPr>
          <a:ln>
            <a:solidFill>
              <a:srgbClr val="FFFFFF"/>
            </a:solidFill>
          </a:ln>
        </c:spPr>
        <c:crossAx val="1214144544"/>
        <c:crosses val="autoZero"/>
        <c:crossBetween val="midCat"/>
      </c:valAx>
      <c:spPr>
        <a:noFill/>
      </c:spPr>
    </c:plotArea>
    <c:plotVisOnly val="1"/>
    <c:dispBlanksAs val="zero"/>
    <c:showDLblsOverMax val="0"/>
  </c:chart>
  <c:spPr>
    <a:noFill/>
    <a:ln>
      <a:noFill/>
    </a:ln>
  </c:spPr>
  <c:txPr>
    <a:bodyPr/>
    <a:lstStyle/>
    <a:p>
      <a:pPr>
        <a:defRPr sz="2400">
          <a:solidFill>
            <a:srgbClr val="FFFFFF"/>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'1 CarbonDioxide'!$B$16</c:f>
              <c:strCache>
                <c:ptCount val="1"/>
                <c:pt idx="0">
                  <c:v>CO2</c:v>
                </c:pt>
              </c:strCache>
            </c:strRef>
          </c:tx>
          <c:spPr>
            <a:gradFill flip="none" rotWithShape="1">
              <a:gsLst>
                <a:gs pos="0">
                  <a:schemeClr val="tx2"/>
                </a:gs>
                <a:gs pos="100000">
                  <a:schemeClr val="accent1">
                    <a:lumMod val="20000"/>
                    <a:lumOff val="80000"/>
                  </a:schemeClr>
                </a:gs>
              </a:gsLst>
              <a:path path="circle">
                <a:fillToRect l="100000" t="100000"/>
              </a:path>
              <a:tileRect r="-100000" b="-100000"/>
            </a:gradFill>
            <a:ln>
              <a:noFill/>
            </a:ln>
          </c:spPr>
          <c:cat>
            <c:numRef>
              <c:f>'1 CarbonDioxide'!$A$17:$A$280</c:f>
              <c:numCache>
                <c:formatCode>General</c:formatCode>
                <c:ptCount val="264"/>
                <c:pt idx="0">
                  <c:v>1750</c:v>
                </c:pt>
                <c:pt idx="1">
                  <c:v>1751</c:v>
                </c:pt>
                <c:pt idx="2">
                  <c:v>1752</c:v>
                </c:pt>
                <c:pt idx="3">
                  <c:v>1753</c:v>
                </c:pt>
                <c:pt idx="4">
                  <c:v>1754</c:v>
                </c:pt>
                <c:pt idx="5">
                  <c:v>1755</c:v>
                </c:pt>
                <c:pt idx="6">
                  <c:v>1756</c:v>
                </c:pt>
                <c:pt idx="7">
                  <c:v>1757</c:v>
                </c:pt>
                <c:pt idx="8">
                  <c:v>1758</c:v>
                </c:pt>
                <c:pt idx="9">
                  <c:v>1759</c:v>
                </c:pt>
                <c:pt idx="10">
                  <c:v>1760</c:v>
                </c:pt>
                <c:pt idx="11">
                  <c:v>1761</c:v>
                </c:pt>
                <c:pt idx="12">
                  <c:v>1762</c:v>
                </c:pt>
                <c:pt idx="13">
                  <c:v>1763</c:v>
                </c:pt>
                <c:pt idx="14">
                  <c:v>1764</c:v>
                </c:pt>
                <c:pt idx="15">
                  <c:v>1765</c:v>
                </c:pt>
                <c:pt idx="16">
                  <c:v>1766</c:v>
                </c:pt>
                <c:pt idx="17">
                  <c:v>1767</c:v>
                </c:pt>
                <c:pt idx="18">
                  <c:v>1768</c:v>
                </c:pt>
                <c:pt idx="19">
                  <c:v>1769</c:v>
                </c:pt>
                <c:pt idx="20">
                  <c:v>1770</c:v>
                </c:pt>
                <c:pt idx="21">
                  <c:v>1771</c:v>
                </c:pt>
                <c:pt idx="22">
                  <c:v>1772</c:v>
                </c:pt>
                <c:pt idx="23">
                  <c:v>1773</c:v>
                </c:pt>
                <c:pt idx="24">
                  <c:v>1774</c:v>
                </c:pt>
                <c:pt idx="25">
                  <c:v>1775</c:v>
                </c:pt>
                <c:pt idx="26">
                  <c:v>1776</c:v>
                </c:pt>
                <c:pt idx="27">
                  <c:v>1777</c:v>
                </c:pt>
                <c:pt idx="28">
                  <c:v>1778</c:v>
                </c:pt>
                <c:pt idx="29">
                  <c:v>1779</c:v>
                </c:pt>
                <c:pt idx="30">
                  <c:v>1780</c:v>
                </c:pt>
                <c:pt idx="31">
                  <c:v>1781</c:v>
                </c:pt>
                <c:pt idx="32">
                  <c:v>1782</c:v>
                </c:pt>
                <c:pt idx="33">
                  <c:v>1783</c:v>
                </c:pt>
                <c:pt idx="34">
                  <c:v>1784</c:v>
                </c:pt>
                <c:pt idx="35">
                  <c:v>1785</c:v>
                </c:pt>
                <c:pt idx="36">
                  <c:v>1786</c:v>
                </c:pt>
                <c:pt idx="37">
                  <c:v>1787</c:v>
                </c:pt>
                <c:pt idx="38">
                  <c:v>1788</c:v>
                </c:pt>
                <c:pt idx="39">
                  <c:v>1789</c:v>
                </c:pt>
                <c:pt idx="40">
                  <c:v>1790</c:v>
                </c:pt>
                <c:pt idx="41">
                  <c:v>1791</c:v>
                </c:pt>
                <c:pt idx="42">
                  <c:v>1792</c:v>
                </c:pt>
                <c:pt idx="43">
                  <c:v>1793</c:v>
                </c:pt>
                <c:pt idx="44">
                  <c:v>1794</c:v>
                </c:pt>
                <c:pt idx="45">
                  <c:v>1795</c:v>
                </c:pt>
                <c:pt idx="46">
                  <c:v>1796</c:v>
                </c:pt>
                <c:pt idx="47">
                  <c:v>1797</c:v>
                </c:pt>
                <c:pt idx="48">
                  <c:v>1798</c:v>
                </c:pt>
                <c:pt idx="49">
                  <c:v>1799</c:v>
                </c:pt>
                <c:pt idx="50">
                  <c:v>1800</c:v>
                </c:pt>
                <c:pt idx="51">
                  <c:v>1801</c:v>
                </c:pt>
                <c:pt idx="52">
                  <c:v>1802</c:v>
                </c:pt>
                <c:pt idx="53">
                  <c:v>1803</c:v>
                </c:pt>
                <c:pt idx="54">
                  <c:v>1804</c:v>
                </c:pt>
                <c:pt idx="55">
                  <c:v>1805</c:v>
                </c:pt>
                <c:pt idx="56">
                  <c:v>1806</c:v>
                </c:pt>
                <c:pt idx="57">
                  <c:v>1807</c:v>
                </c:pt>
                <c:pt idx="58">
                  <c:v>1808</c:v>
                </c:pt>
                <c:pt idx="59">
                  <c:v>1809</c:v>
                </c:pt>
                <c:pt idx="60">
                  <c:v>1810</c:v>
                </c:pt>
                <c:pt idx="61">
                  <c:v>1811</c:v>
                </c:pt>
                <c:pt idx="62">
                  <c:v>1812</c:v>
                </c:pt>
                <c:pt idx="63">
                  <c:v>1813</c:v>
                </c:pt>
                <c:pt idx="64">
                  <c:v>1814</c:v>
                </c:pt>
                <c:pt idx="65">
                  <c:v>1815</c:v>
                </c:pt>
                <c:pt idx="66">
                  <c:v>1816</c:v>
                </c:pt>
                <c:pt idx="67">
                  <c:v>1817</c:v>
                </c:pt>
                <c:pt idx="68">
                  <c:v>1818</c:v>
                </c:pt>
                <c:pt idx="69">
                  <c:v>1819</c:v>
                </c:pt>
                <c:pt idx="70">
                  <c:v>1820</c:v>
                </c:pt>
                <c:pt idx="71">
                  <c:v>1821</c:v>
                </c:pt>
                <c:pt idx="72">
                  <c:v>1822</c:v>
                </c:pt>
                <c:pt idx="73">
                  <c:v>1823</c:v>
                </c:pt>
                <c:pt idx="74">
                  <c:v>1824</c:v>
                </c:pt>
                <c:pt idx="75">
                  <c:v>1825</c:v>
                </c:pt>
                <c:pt idx="76">
                  <c:v>1826</c:v>
                </c:pt>
                <c:pt idx="77">
                  <c:v>1827</c:v>
                </c:pt>
                <c:pt idx="78">
                  <c:v>1828</c:v>
                </c:pt>
                <c:pt idx="79">
                  <c:v>1829</c:v>
                </c:pt>
                <c:pt idx="80">
                  <c:v>1830</c:v>
                </c:pt>
                <c:pt idx="81">
                  <c:v>1831</c:v>
                </c:pt>
                <c:pt idx="82">
                  <c:v>1832</c:v>
                </c:pt>
                <c:pt idx="83">
                  <c:v>1833</c:v>
                </c:pt>
                <c:pt idx="84">
                  <c:v>1834</c:v>
                </c:pt>
                <c:pt idx="85">
                  <c:v>1835</c:v>
                </c:pt>
                <c:pt idx="86">
                  <c:v>1836</c:v>
                </c:pt>
                <c:pt idx="87">
                  <c:v>1837</c:v>
                </c:pt>
                <c:pt idx="88">
                  <c:v>1838</c:v>
                </c:pt>
                <c:pt idx="89">
                  <c:v>1839</c:v>
                </c:pt>
                <c:pt idx="90">
                  <c:v>1840</c:v>
                </c:pt>
                <c:pt idx="91">
                  <c:v>1841</c:v>
                </c:pt>
                <c:pt idx="92">
                  <c:v>1842</c:v>
                </c:pt>
                <c:pt idx="93">
                  <c:v>1843</c:v>
                </c:pt>
                <c:pt idx="94">
                  <c:v>1844</c:v>
                </c:pt>
                <c:pt idx="95">
                  <c:v>1845</c:v>
                </c:pt>
                <c:pt idx="96">
                  <c:v>1846</c:v>
                </c:pt>
                <c:pt idx="97">
                  <c:v>1847</c:v>
                </c:pt>
                <c:pt idx="98">
                  <c:v>1848</c:v>
                </c:pt>
                <c:pt idx="99">
                  <c:v>1849</c:v>
                </c:pt>
                <c:pt idx="100">
                  <c:v>1850</c:v>
                </c:pt>
                <c:pt idx="101">
                  <c:v>1851</c:v>
                </c:pt>
                <c:pt idx="102">
                  <c:v>1852</c:v>
                </c:pt>
                <c:pt idx="103">
                  <c:v>1853</c:v>
                </c:pt>
                <c:pt idx="104">
                  <c:v>1854</c:v>
                </c:pt>
                <c:pt idx="105">
                  <c:v>1855</c:v>
                </c:pt>
                <c:pt idx="106">
                  <c:v>1856</c:v>
                </c:pt>
                <c:pt idx="107">
                  <c:v>1857</c:v>
                </c:pt>
                <c:pt idx="108">
                  <c:v>1858</c:v>
                </c:pt>
                <c:pt idx="109">
                  <c:v>1859</c:v>
                </c:pt>
                <c:pt idx="110">
                  <c:v>1860</c:v>
                </c:pt>
                <c:pt idx="111">
                  <c:v>1861</c:v>
                </c:pt>
                <c:pt idx="112">
                  <c:v>1862</c:v>
                </c:pt>
                <c:pt idx="113">
                  <c:v>1863</c:v>
                </c:pt>
                <c:pt idx="114">
                  <c:v>1864</c:v>
                </c:pt>
                <c:pt idx="115">
                  <c:v>1865</c:v>
                </c:pt>
                <c:pt idx="116">
                  <c:v>1866</c:v>
                </c:pt>
                <c:pt idx="117">
                  <c:v>1867</c:v>
                </c:pt>
                <c:pt idx="118">
                  <c:v>1868</c:v>
                </c:pt>
                <c:pt idx="119">
                  <c:v>1869</c:v>
                </c:pt>
                <c:pt idx="120">
                  <c:v>1870</c:v>
                </c:pt>
                <c:pt idx="121">
                  <c:v>1871</c:v>
                </c:pt>
                <c:pt idx="122">
                  <c:v>1872</c:v>
                </c:pt>
                <c:pt idx="123">
                  <c:v>1873</c:v>
                </c:pt>
                <c:pt idx="124">
                  <c:v>1874</c:v>
                </c:pt>
                <c:pt idx="125">
                  <c:v>1875</c:v>
                </c:pt>
                <c:pt idx="126">
                  <c:v>1876</c:v>
                </c:pt>
                <c:pt idx="127">
                  <c:v>1877</c:v>
                </c:pt>
                <c:pt idx="128">
                  <c:v>1878</c:v>
                </c:pt>
                <c:pt idx="129">
                  <c:v>1879</c:v>
                </c:pt>
                <c:pt idx="130">
                  <c:v>1880</c:v>
                </c:pt>
                <c:pt idx="131">
                  <c:v>1881</c:v>
                </c:pt>
                <c:pt idx="132">
                  <c:v>1882</c:v>
                </c:pt>
                <c:pt idx="133">
                  <c:v>1883</c:v>
                </c:pt>
                <c:pt idx="134">
                  <c:v>1884</c:v>
                </c:pt>
                <c:pt idx="135">
                  <c:v>1885</c:v>
                </c:pt>
                <c:pt idx="136">
                  <c:v>1886</c:v>
                </c:pt>
                <c:pt idx="137">
                  <c:v>1887</c:v>
                </c:pt>
                <c:pt idx="138">
                  <c:v>1888</c:v>
                </c:pt>
                <c:pt idx="139">
                  <c:v>1889</c:v>
                </c:pt>
                <c:pt idx="140">
                  <c:v>1890</c:v>
                </c:pt>
                <c:pt idx="141">
                  <c:v>1891</c:v>
                </c:pt>
                <c:pt idx="142">
                  <c:v>1892</c:v>
                </c:pt>
                <c:pt idx="143">
                  <c:v>1893</c:v>
                </c:pt>
                <c:pt idx="144">
                  <c:v>1894</c:v>
                </c:pt>
                <c:pt idx="145">
                  <c:v>1895</c:v>
                </c:pt>
                <c:pt idx="146">
                  <c:v>1896</c:v>
                </c:pt>
                <c:pt idx="147">
                  <c:v>1897</c:v>
                </c:pt>
                <c:pt idx="148">
                  <c:v>1898</c:v>
                </c:pt>
                <c:pt idx="149">
                  <c:v>1899</c:v>
                </c:pt>
                <c:pt idx="150">
                  <c:v>1900</c:v>
                </c:pt>
                <c:pt idx="151">
                  <c:v>1901</c:v>
                </c:pt>
                <c:pt idx="152">
                  <c:v>1902</c:v>
                </c:pt>
                <c:pt idx="153">
                  <c:v>1903</c:v>
                </c:pt>
                <c:pt idx="154">
                  <c:v>1904</c:v>
                </c:pt>
                <c:pt idx="155">
                  <c:v>1905</c:v>
                </c:pt>
                <c:pt idx="156">
                  <c:v>1906</c:v>
                </c:pt>
                <c:pt idx="157">
                  <c:v>1907</c:v>
                </c:pt>
                <c:pt idx="158">
                  <c:v>1908</c:v>
                </c:pt>
                <c:pt idx="159">
                  <c:v>1909</c:v>
                </c:pt>
                <c:pt idx="160">
                  <c:v>1910</c:v>
                </c:pt>
                <c:pt idx="161">
                  <c:v>1911</c:v>
                </c:pt>
                <c:pt idx="162">
                  <c:v>1912</c:v>
                </c:pt>
                <c:pt idx="163">
                  <c:v>1913</c:v>
                </c:pt>
                <c:pt idx="164">
                  <c:v>1914</c:v>
                </c:pt>
                <c:pt idx="165">
                  <c:v>1915</c:v>
                </c:pt>
                <c:pt idx="166">
                  <c:v>1916</c:v>
                </c:pt>
                <c:pt idx="167">
                  <c:v>1917</c:v>
                </c:pt>
                <c:pt idx="168">
                  <c:v>1918</c:v>
                </c:pt>
                <c:pt idx="169">
                  <c:v>1919</c:v>
                </c:pt>
                <c:pt idx="170">
                  <c:v>1920</c:v>
                </c:pt>
                <c:pt idx="171">
                  <c:v>1921</c:v>
                </c:pt>
                <c:pt idx="172">
                  <c:v>1922</c:v>
                </c:pt>
                <c:pt idx="173">
                  <c:v>1923</c:v>
                </c:pt>
                <c:pt idx="174">
                  <c:v>1924</c:v>
                </c:pt>
                <c:pt idx="175">
                  <c:v>1925</c:v>
                </c:pt>
                <c:pt idx="176">
                  <c:v>1926</c:v>
                </c:pt>
                <c:pt idx="177">
                  <c:v>1927</c:v>
                </c:pt>
                <c:pt idx="178">
                  <c:v>1928</c:v>
                </c:pt>
                <c:pt idx="179">
                  <c:v>1929</c:v>
                </c:pt>
                <c:pt idx="180">
                  <c:v>1930</c:v>
                </c:pt>
                <c:pt idx="181">
                  <c:v>1931</c:v>
                </c:pt>
                <c:pt idx="182">
                  <c:v>1932</c:v>
                </c:pt>
                <c:pt idx="183">
                  <c:v>1933</c:v>
                </c:pt>
                <c:pt idx="184">
                  <c:v>1934</c:v>
                </c:pt>
                <c:pt idx="185">
                  <c:v>1935</c:v>
                </c:pt>
                <c:pt idx="186">
                  <c:v>1936</c:v>
                </c:pt>
                <c:pt idx="187">
                  <c:v>1937</c:v>
                </c:pt>
                <c:pt idx="188">
                  <c:v>1938</c:v>
                </c:pt>
                <c:pt idx="189">
                  <c:v>1939</c:v>
                </c:pt>
                <c:pt idx="190">
                  <c:v>1940</c:v>
                </c:pt>
                <c:pt idx="191">
                  <c:v>1941</c:v>
                </c:pt>
                <c:pt idx="192">
                  <c:v>1942</c:v>
                </c:pt>
                <c:pt idx="193">
                  <c:v>1943</c:v>
                </c:pt>
                <c:pt idx="194">
                  <c:v>1944</c:v>
                </c:pt>
                <c:pt idx="195">
                  <c:v>1945</c:v>
                </c:pt>
                <c:pt idx="196">
                  <c:v>1946</c:v>
                </c:pt>
                <c:pt idx="197">
                  <c:v>1947</c:v>
                </c:pt>
                <c:pt idx="198">
                  <c:v>1948</c:v>
                </c:pt>
                <c:pt idx="199">
                  <c:v>1949</c:v>
                </c:pt>
                <c:pt idx="200">
                  <c:v>1950</c:v>
                </c:pt>
                <c:pt idx="201">
                  <c:v>1951</c:v>
                </c:pt>
                <c:pt idx="202">
                  <c:v>1952</c:v>
                </c:pt>
                <c:pt idx="203">
                  <c:v>1953</c:v>
                </c:pt>
                <c:pt idx="204">
                  <c:v>1954</c:v>
                </c:pt>
                <c:pt idx="205">
                  <c:v>1955</c:v>
                </c:pt>
                <c:pt idx="206">
                  <c:v>1956</c:v>
                </c:pt>
                <c:pt idx="207">
                  <c:v>1957</c:v>
                </c:pt>
                <c:pt idx="208">
                  <c:v>1958</c:v>
                </c:pt>
                <c:pt idx="209">
                  <c:v>1959</c:v>
                </c:pt>
                <c:pt idx="210">
                  <c:v>1960</c:v>
                </c:pt>
                <c:pt idx="211">
                  <c:v>1961</c:v>
                </c:pt>
                <c:pt idx="212">
                  <c:v>1962</c:v>
                </c:pt>
                <c:pt idx="213">
                  <c:v>1963</c:v>
                </c:pt>
                <c:pt idx="214">
                  <c:v>1964</c:v>
                </c:pt>
                <c:pt idx="215">
                  <c:v>1965</c:v>
                </c:pt>
                <c:pt idx="216">
                  <c:v>1966</c:v>
                </c:pt>
                <c:pt idx="217">
                  <c:v>1967</c:v>
                </c:pt>
                <c:pt idx="218">
                  <c:v>1968</c:v>
                </c:pt>
                <c:pt idx="219">
                  <c:v>1969</c:v>
                </c:pt>
                <c:pt idx="220">
                  <c:v>1970</c:v>
                </c:pt>
                <c:pt idx="221">
                  <c:v>1971</c:v>
                </c:pt>
                <c:pt idx="222">
                  <c:v>1972</c:v>
                </c:pt>
                <c:pt idx="223">
                  <c:v>1973</c:v>
                </c:pt>
                <c:pt idx="224">
                  <c:v>1974</c:v>
                </c:pt>
                <c:pt idx="225">
                  <c:v>1975</c:v>
                </c:pt>
                <c:pt idx="226">
                  <c:v>1976</c:v>
                </c:pt>
                <c:pt idx="227">
                  <c:v>1977</c:v>
                </c:pt>
                <c:pt idx="228">
                  <c:v>1978</c:v>
                </c:pt>
                <c:pt idx="229">
                  <c:v>1979</c:v>
                </c:pt>
                <c:pt idx="230">
                  <c:v>1980</c:v>
                </c:pt>
                <c:pt idx="231">
                  <c:v>1981</c:v>
                </c:pt>
                <c:pt idx="232">
                  <c:v>1982</c:v>
                </c:pt>
                <c:pt idx="233">
                  <c:v>1983</c:v>
                </c:pt>
                <c:pt idx="234">
                  <c:v>1984</c:v>
                </c:pt>
                <c:pt idx="235">
                  <c:v>1985</c:v>
                </c:pt>
                <c:pt idx="236">
                  <c:v>1986</c:v>
                </c:pt>
                <c:pt idx="237">
                  <c:v>1987</c:v>
                </c:pt>
                <c:pt idx="238">
                  <c:v>1988</c:v>
                </c:pt>
                <c:pt idx="239">
                  <c:v>1989</c:v>
                </c:pt>
                <c:pt idx="240">
                  <c:v>1990</c:v>
                </c:pt>
                <c:pt idx="241">
                  <c:v>1991</c:v>
                </c:pt>
                <c:pt idx="242">
                  <c:v>1992</c:v>
                </c:pt>
                <c:pt idx="243">
                  <c:v>1993</c:v>
                </c:pt>
                <c:pt idx="244">
                  <c:v>1994</c:v>
                </c:pt>
                <c:pt idx="245">
                  <c:v>1995</c:v>
                </c:pt>
                <c:pt idx="246">
                  <c:v>1996</c:v>
                </c:pt>
                <c:pt idx="247">
                  <c:v>1997</c:v>
                </c:pt>
                <c:pt idx="248">
                  <c:v>1998</c:v>
                </c:pt>
                <c:pt idx="249">
                  <c:v>1999</c:v>
                </c:pt>
                <c:pt idx="250">
                  <c:v>2000</c:v>
                </c:pt>
                <c:pt idx="251">
                  <c:v>2001</c:v>
                </c:pt>
                <c:pt idx="252">
                  <c:v>2002</c:v>
                </c:pt>
                <c:pt idx="253">
                  <c:v>2003</c:v>
                </c:pt>
                <c:pt idx="254">
                  <c:v>2004</c:v>
                </c:pt>
                <c:pt idx="255">
                  <c:v>2005.5</c:v>
                </c:pt>
                <c:pt idx="256">
                  <c:v>2006.5</c:v>
                </c:pt>
                <c:pt idx="257">
                  <c:v>2007.5</c:v>
                </c:pt>
                <c:pt idx="258">
                  <c:v>2008.5</c:v>
                </c:pt>
                <c:pt idx="259">
                  <c:v>2009.5</c:v>
                </c:pt>
                <c:pt idx="260">
                  <c:v>2010.5</c:v>
                </c:pt>
                <c:pt idx="261">
                  <c:v>2011.5</c:v>
                </c:pt>
                <c:pt idx="262">
                  <c:v>2012.5</c:v>
                </c:pt>
                <c:pt idx="263">
                  <c:v>2013.5</c:v>
                </c:pt>
              </c:numCache>
            </c:numRef>
          </c:cat>
          <c:val>
            <c:numRef>
              <c:f>'1 CarbonDioxide'!$B$17:$B$280</c:f>
              <c:numCache>
                <c:formatCode>0.00</c:formatCode>
                <c:ptCount val="264"/>
                <c:pt idx="0">
                  <c:v>276.81060000000002</c:v>
                </c:pt>
                <c:pt idx="1">
                  <c:v>276.80279999999999</c:v>
                </c:pt>
                <c:pt idx="2">
                  <c:v>276.78519999999958</c:v>
                </c:pt>
                <c:pt idx="3">
                  <c:v>276.75850000000003</c:v>
                </c:pt>
                <c:pt idx="4">
                  <c:v>276.72469999999993</c:v>
                </c:pt>
                <c:pt idx="5">
                  <c:v>276.6866</c:v>
                </c:pt>
                <c:pt idx="6">
                  <c:v>276.64670000000001</c:v>
                </c:pt>
                <c:pt idx="7">
                  <c:v>276.60759999999999</c:v>
                </c:pt>
                <c:pt idx="8">
                  <c:v>276.57190000000003</c:v>
                </c:pt>
                <c:pt idx="9">
                  <c:v>276.5421</c:v>
                </c:pt>
                <c:pt idx="10">
                  <c:v>276.52100000000002</c:v>
                </c:pt>
                <c:pt idx="11">
                  <c:v>276.51109999999932</c:v>
                </c:pt>
                <c:pt idx="12">
                  <c:v>276.51499999999999</c:v>
                </c:pt>
                <c:pt idx="13">
                  <c:v>276.53519999999958</c:v>
                </c:pt>
                <c:pt idx="14">
                  <c:v>276.57809999999961</c:v>
                </c:pt>
                <c:pt idx="15">
                  <c:v>276.64850000000001</c:v>
                </c:pt>
                <c:pt idx="16">
                  <c:v>276.74270000000001</c:v>
                </c:pt>
                <c:pt idx="17">
                  <c:v>276.85629999999992</c:v>
                </c:pt>
                <c:pt idx="18">
                  <c:v>276.98520000000002</c:v>
                </c:pt>
                <c:pt idx="19">
                  <c:v>277.12509999999992</c:v>
                </c:pt>
                <c:pt idx="20">
                  <c:v>277.27170000000001</c:v>
                </c:pt>
                <c:pt idx="21">
                  <c:v>277.42079999999959</c:v>
                </c:pt>
                <c:pt idx="22">
                  <c:v>277.56810000000002</c:v>
                </c:pt>
                <c:pt idx="23">
                  <c:v>277.70940000000002</c:v>
                </c:pt>
                <c:pt idx="24">
                  <c:v>277.84030000000001</c:v>
                </c:pt>
                <c:pt idx="25">
                  <c:v>277.95670000000001</c:v>
                </c:pt>
                <c:pt idx="26">
                  <c:v>278.05399999999992</c:v>
                </c:pt>
                <c:pt idx="27">
                  <c:v>278.1277</c:v>
                </c:pt>
                <c:pt idx="28">
                  <c:v>278.17360000000002</c:v>
                </c:pt>
                <c:pt idx="29">
                  <c:v>278.18700000000001</c:v>
                </c:pt>
                <c:pt idx="30">
                  <c:v>278.16460000000001</c:v>
                </c:pt>
                <c:pt idx="31">
                  <c:v>278.14749999999998</c:v>
                </c:pt>
                <c:pt idx="32">
                  <c:v>278.18900000000002</c:v>
                </c:pt>
                <c:pt idx="33">
                  <c:v>278.28669999999931</c:v>
                </c:pt>
                <c:pt idx="34">
                  <c:v>278.43389999999931</c:v>
                </c:pt>
                <c:pt idx="35">
                  <c:v>278.6241</c:v>
                </c:pt>
                <c:pt idx="36">
                  <c:v>278.85059999999999</c:v>
                </c:pt>
                <c:pt idx="37">
                  <c:v>279.10700000000008</c:v>
                </c:pt>
                <c:pt idx="38">
                  <c:v>279.38670000000002</c:v>
                </c:pt>
                <c:pt idx="39">
                  <c:v>279.68299999999999</c:v>
                </c:pt>
                <c:pt idx="40">
                  <c:v>279.98939999999959</c:v>
                </c:pt>
                <c:pt idx="41">
                  <c:v>280.29930000000002</c:v>
                </c:pt>
                <c:pt idx="42">
                  <c:v>280.6062</c:v>
                </c:pt>
                <c:pt idx="43">
                  <c:v>280.90350000000001</c:v>
                </c:pt>
                <c:pt idx="44">
                  <c:v>281.18450000000001</c:v>
                </c:pt>
                <c:pt idx="45">
                  <c:v>281.4434</c:v>
                </c:pt>
                <c:pt idx="46">
                  <c:v>281.68340000000001</c:v>
                </c:pt>
                <c:pt idx="47">
                  <c:v>281.9141999999996</c:v>
                </c:pt>
                <c:pt idx="48">
                  <c:v>282.13940000000002</c:v>
                </c:pt>
                <c:pt idx="49">
                  <c:v>282.36099999999999</c:v>
                </c:pt>
                <c:pt idx="50">
                  <c:v>282.5806</c:v>
                </c:pt>
                <c:pt idx="51">
                  <c:v>282.79709999999932</c:v>
                </c:pt>
                <c:pt idx="52">
                  <c:v>283.00810000000001</c:v>
                </c:pt>
                <c:pt idx="53">
                  <c:v>283.21080000000001</c:v>
                </c:pt>
                <c:pt idx="54">
                  <c:v>283.40280000000001</c:v>
                </c:pt>
                <c:pt idx="55">
                  <c:v>283.58149999999961</c:v>
                </c:pt>
                <c:pt idx="56">
                  <c:v>283.7441</c:v>
                </c:pt>
                <c:pt idx="57">
                  <c:v>283.88819999999959</c:v>
                </c:pt>
                <c:pt idx="58">
                  <c:v>284.01119999999958</c:v>
                </c:pt>
                <c:pt idx="59">
                  <c:v>284.1105</c:v>
                </c:pt>
                <c:pt idx="60">
                  <c:v>284.18340000000001</c:v>
                </c:pt>
                <c:pt idx="61">
                  <c:v>284.22739999999959</c:v>
                </c:pt>
                <c:pt idx="62">
                  <c:v>284.24</c:v>
                </c:pt>
                <c:pt idx="63">
                  <c:v>284.21839999999958</c:v>
                </c:pt>
                <c:pt idx="64">
                  <c:v>284.16019999999992</c:v>
                </c:pt>
                <c:pt idx="65">
                  <c:v>284.06380000000001</c:v>
                </c:pt>
                <c:pt idx="66">
                  <c:v>283.93589999999932</c:v>
                </c:pt>
                <c:pt idx="67">
                  <c:v>283.78680000000003</c:v>
                </c:pt>
                <c:pt idx="68">
                  <c:v>283.62670000000003</c:v>
                </c:pt>
                <c:pt idx="69">
                  <c:v>283.46600000000001</c:v>
                </c:pt>
                <c:pt idx="70">
                  <c:v>283.31509999999992</c:v>
                </c:pt>
                <c:pt idx="71">
                  <c:v>283.1841</c:v>
                </c:pt>
                <c:pt idx="72">
                  <c:v>283.08339999999959</c:v>
                </c:pt>
                <c:pt idx="73">
                  <c:v>283.02339999999958</c:v>
                </c:pt>
                <c:pt idx="74">
                  <c:v>283.01429999999999</c:v>
                </c:pt>
                <c:pt idx="75">
                  <c:v>283.06650000000002</c:v>
                </c:pt>
                <c:pt idx="76">
                  <c:v>283.1902</c:v>
                </c:pt>
                <c:pt idx="77">
                  <c:v>283.38220000000001</c:v>
                </c:pt>
                <c:pt idx="78">
                  <c:v>283.57069999999999</c:v>
                </c:pt>
                <c:pt idx="79">
                  <c:v>283.7332999999993</c:v>
                </c:pt>
                <c:pt idx="80">
                  <c:v>283.86500000000001</c:v>
                </c:pt>
                <c:pt idx="81">
                  <c:v>283.96050000000002</c:v>
                </c:pt>
                <c:pt idx="82">
                  <c:v>284.01490000000001</c:v>
                </c:pt>
                <c:pt idx="83">
                  <c:v>284.02289999999999</c:v>
                </c:pt>
                <c:pt idx="84">
                  <c:v>283.98609999999928</c:v>
                </c:pt>
                <c:pt idx="85">
                  <c:v>283.93180000000001</c:v>
                </c:pt>
                <c:pt idx="86">
                  <c:v>283.88350000000003</c:v>
                </c:pt>
                <c:pt idx="87">
                  <c:v>283.8546</c:v>
                </c:pt>
                <c:pt idx="88">
                  <c:v>283.858</c:v>
                </c:pt>
                <c:pt idx="89">
                  <c:v>283.90989999999999</c:v>
                </c:pt>
                <c:pt idx="90">
                  <c:v>284.04000000000002</c:v>
                </c:pt>
                <c:pt idx="91">
                  <c:v>284.2810999999993</c:v>
                </c:pt>
                <c:pt idx="92">
                  <c:v>284.64850000000001</c:v>
                </c:pt>
                <c:pt idx="93">
                  <c:v>285.08670000000001</c:v>
                </c:pt>
                <c:pt idx="94">
                  <c:v>285.52289999999999</c:v>
                </c:pt>
                <c:pt idx="95">
                  <c:v>285.89749999999992</c:v>
                </c:pt>
                <c:pt idx="96">
                  <c:v>286.20479999999992</c:v>
                </c:pt>
                <c:pt idx="97">
                  <c:v>286.45249999999999</c:v>
                </c:pt>
                <c:pt idx="98">
                  <c:v>286.64769999999999</c:v>
                </c:pt>
                <c:pt idx="99">
                  <c:v>286.77929999999992</c:v>
                </c:pt>
                <c:pt idx="100">
                  <c:v>286.83069999999992</c:v>
                </c:pt>
                <c:pt idx="101">
                  <c:v>286.83539999999959</c:v>
                </c:pt>
                <c:pt idx="102">
                  <c:v>286.81700000000001</c:v>
                </c:pt>
                <c:pt idx="103">
                  <c:v>286.7176</c:v>
                </c:pt>
                <c:pt idx="104">
                  <c:v>286.54450000000008</c:v>
                </c:pt>
                <c:pt idx="105">
                  <c:v>286.36320000000001</c:v>
                </c:pt>
                <c:pt idx="106">
                  <c:v>286.2448</c:v>
                </c:pt>
                <c:pt idx="107">
                  <c:v>286.18619999999959</c:v>
                </c:pt>
                <c:pt idx="108">
                  <c:v>286.16390000000001</c:v>
                </c:pt>
                <c:pt idx="109">
                  <c:v>286.15460000000002</c:v>
                </c:pt>
                <c:pt idx="110">
                  <c:v>286.13959999999992</c:v>
                </c:pt>
                <c:pt idx="111">
                  <c:v>286.11939999999993</c:v>
                </c:pt>
                <c:pt idx="112">
                  <c:v>286.09899999999959</c:v>
                </c:pt>
                <c:pt idx="113">
                  <c:v>286.09070000000003</c:v>
                </c:pt>
                <c:pt idx="114">
                  <c:v>286.13400000000001</c:v>
                </c:pt>
                <c:pt idx="115">
                  <c:v>286.2654</c:v>
                </c:pt>
                <c:pt idx="116">
                  <c:v>286.48099999999931</c:v>
                </c:pt>
                <c:pt idx="117">
                  <c:v>286.76659999999958</c:v>
                </c:pt>
                <c:pt idx="118">
                  <c:v>287.10820000000001</c:v>
                </c:pt>
                <c:pt idx="119">
                  <c:v>287.4916999999993</c:v>
                </c:pt>
                <c:pt idx="120">
                  <c:v>287.90460000000002</c:v>
                </c:pt>
                <c:pt idx="121">
                  <c:v>288.33679999999958</c:v>
                </c:pt>
                <c:pt idx="122">
                  <c:v>288.75319999999959</c:v>
                </c:pt>
                <c:pt idx="123">
                  <c:v>289.11200000000002</c:v>
                </c:pt>
                <c:pt idx="124">
                  <c:v>289.37130000000002</c:v>
                </c:pt>
                <c:pt idx="125">
                  <c:v>289.50459999999993</c:v>
                </c:pt>
                <c:pt idx="126">
                  <c:v>289.548</c:v>
                </c:pt>
                <c:pt idx="127">
                  <c:v>289.55270000000002</c:v>
                </c:pt>
                <c:pt idx="128">
                  <c:v>289.5702</c:v>
                </c:pt>
                <c:pt idx="129">
                  <c:v>289.64120000000008</c:v>
                </c:pt>
                <c:pt idx="130">
                  <c:v>289.76420000000002</c:v>
                </c:pt>
                <c:pt idx="131">
                  <c:v>289.92680000000001</c:v>
                </c:pt>
                <c:pt idx="132">
                  <c:v>290.11689999999999</c:v>
                </c:pt>
                <c:pt idx="133">
                  <c:v>290.32209999999992</c:v>
                </c:pt>
                <c:pt idx="134">
                  <c:v>290.55180000000001</c:v>
                </c:pt>
                <c:pt idx="135">
                  <c:v>290.88729999999993</c:v>
                </c:pt>
                <c:pt idx="136">
                  <c:v>291.31560000000002</c:v>
                </c:pt>
                <c:pt idx="137">
                  <c:v>291.75599999999991</c:v>
                </c:pt>
                <c:pt idx="138">
                  <c:v>292.15339999999992</c:v>
                </c:pt>
                <c:pt idx="139">
                  <c:v>292.55950000000001</c:v>
                </c:pt>
                <c:pt idx="140">
                  <c:v>293.03339999999957</c:v>
                </c:pt>
                <c:pt idx="141">
                  <c:v>293.55619999999959</c:v>
                </c:pt>
                <c:pt idx="142">
                  <c:v>294.089</c:v>
                </c:pt>
                <c:pt idx="143">
                  <c:v>294.59890000000001</c:v>
                </c:pt>
                <c:pt idx="144">
                  <c:v>295.08319999999958</c:v>
                </c:pt>
                <c:pt idx="145">
                  <c:v>295.53179999999958</c:v>
                </c:pt>
                <c:pt idx="146">
                  <c:v>295.8639</c:v>
                </c:pt>
                <c:pt idx="147">
                  <c:v>296.01339999999959</c:v>
                </c:pt>
                <c:pt idx="148">
                  <c:v>296.04259999999999</c:v>
                </c:pt>
                <c:pt idx="149">
                  <c:v>296.0462</c:v>
                </c:pt>
                <c:pt idx="150">
                  <c:v>296.10199999999992</c:v>
                </c:pt>
                <c:pt idx="151">
                  <c:v>296.21910000000003</c:v>
                </c:pt>
                <c:pt idx="152">
                  <c:v>296.39729999999992</c:v>
                </c:pt>
                <c:pt idx="153">
                  <c:v>296.65199999999999</c:v>
                </c:pt>
                <c:pt idx="154">
                  <c:v>297.00119999999959</c:v>
                </c:pt>
                <c:pt idx="155">
                  <c:v>297.43659999999909</c:v>
                </c:pt>
                <c:pt idx="156">
                  <c:v>297.88369999999992</c:v>
                </c:pt>
                <c:pt idx="157">
                  <c:v>298.32330000000002</c:v>
                </c:pt>
                <c:pt idx="158">
                  <c:v>298.72719999999958</c:v>
                </c:pt>
                <c:pt idx="159">
                  <c:v>299.06240000000008</c:v>
                </c:pt>
                <c:pt idx="160">
                  <c:v>299.3141</c:v>
                </c:pt>
                <c:pt idx="161">
                  <c:v>299.54160000000002</c:v>
                </c:pt>
                <c:pt idx="162">
                  <c:v>299.82</c:v>
                </c:pt>
                <c:pt idx="163">
                  <c:v>300.17430000000002</c:v>
                </c:pt>
                <c:pt idx="164">
                  <c:v>300.58649999999932</c:v>
                </c:pt>
                <c:pt idx="165">
                  <c:v>301.05860000000001</c:v>
                </c:pt>
                <c:pt idx="166">
                  <c:v>301.57420000000002</c:v>
                </c:pt>
                <c:pt idx="167">
                  <c:v>302.10610000000003</c:v>
                </c:pt>
                <c:pt idx="168">
                  <c:v>302.61239999999992</c:v>
                </c:pt>
                <c:pt idx="169">
                  <c:v>303.04759999999999</c:v>
                </c:pt>
                <c:pt idx="170">
                  <c:v>303.38810000000001</c:v>
                </c:pt>
                <c:pt idx="171">
                  <c:v>303.65910000000002</c:v>
                </c:pt>
                <c:pt idx="172">
                  <c:v>303.89490000000001</c:v>
                </c:pt>
                <c:pt idx="173">
                  <c:v>304.12959999999993</c:v>
                </c:pt>
                <c:pt idx="174">
                  <c:v>304.3854</c:v>
                </c:pt>
                <c:pt idx="175">
                  <c:v>304.66460000000001</c:v>
                </c:pt>
                <c:pt idx="176">
                  <c:v>304.99200000000002</c:v>
                </c:pt>
                <c:pt idx="177">
                  <c:v>305.37110000000001</c:v>
                </c:pt>
                <c:pt idx="178">
                  <c:v>305.7964999999993</c:v>
                </c:pt>
                <c:pt idx="179">
                  <c:v>306.22730000000001</c:v>
                </c:pt>
                <c:pt idx="180">
                  <c:v>306.6139</c:v>
                </c:pt>
                <c:pt idx="181">
                  <c:v>306.9660999999993</c:v>
                </c:pt>
                <c:pt idx="182">
                  <c:v>307.30239999999992</c:v>
                </c:pt>
                <c:pt idx="183">
                  <c:v>307.64120000000008</c:v>
                </c:pt>
                <c:pt idx="184">
                  <c:v>307.99709999999931</c:v>
                </c:pt>
                <c:pt idx="185">
                  <c:v>308.3682</c:v>
                </c:pt>
                <c:pt idx="186">
                  <c:v>308.74540000000002</c:v>
                </c:pt>
                <c:pt idx="187">
                  <c:v>309.15039999999999</c:v>
                </c:pt>
                <c:pt idx="188">
                  <c:v>309.60820000000001</c:v>
                </c:pt>
                <c:pt idx="189">
                  <c:v>310.07679999999959</c:v>
                </c:pt>
                <c:pt idx="190">
                  <c:v>310.48709999999932</c:v>
                </c:pt>
                <c:pt idx="191">
                  <c:v>310.79750000000001</c:v>
                </c:pt>
                <c:pt idx="192">
                  <c:v>310.99329999999929</c:v>
                </c:pt>
                <c:pt idx="193">
                  <c:v>311.04590000000002</c:v>
                </c:pt>
                <c:pt idx="194">
                  <c:v>310.98899999999958</c:v>
                </c:pt>
                <c:pt idx="195">
                  <c:v>310.87329999999992</c:v>
                </c:pt>
                <c:pt idx="196">
                  <c:v>310.80829999999992</c:v>
                </c:pt>
                <c:pt idx="197">
                  <c:v>310.80380000000002</c:v>
                </c:pt>
                <c:pt idx="198">
                  <c:v>310.87209999999999</c:v>
                </c:pt>
                <c:pt idx="199">
                  <c:v>311.02420000000001</c:v>
                </c:pt>
                <c:pt idx="200">
                  <c:v>311.2407</c:v>
                </c:pt>
                <c:pt idx="201">
                  <c:v>311.48469999999992</c:v>
                </c:pt>
                <c:pt idx="202">
                  <c:v>311.78590000000003</c:v>
                </c:pt>
                <c:pt idx="203">
                  <c:v>312.19310000000002</c:v>
                </c:pt>
                <c:pt idx="204">
                  <c:v>312.75369999999992</c:v>
                </c:pt>
                <c:pt idx="205">
                  <c:v>313.45859999999959</c:v>
                </c:pt>
                <c:pt idx="206">
                  <c:v>314.12599999999992</c:v>
                </c:pt>
                <c:pt idx="207">
                  <c:v>314.67689999999999</c:v>
                </c:pt>
                <c:pt idx="208">
                  <c:v>315.17090000000002</c:v>
                </c:pt>
                <c:pt idx="209">
                  <c:v>315.65820000000002</c:v>
                </c:pt>
                <c:pt idx="210">
                  <c:v>316.14640000000009</c:v>
                </c:pt>
                <c:pt idx="211">
                  <c:v>316.66699999999992</c:v>
                </c:pt>
                <c:pt idx="212">
                  <c:v>317.2377999999996</c:v>
                </c:pt>
                <c:pt idx="213">
                  <c:v>317.83679999999958</c:v>
                </c:pt>
                <c:pt idx="214">
                  <c:v>318.44880000000001</c:v>
                </c:pt>
                <c:pt idx="215">
                  <c:v>319.10430000000002</c:v>
                </c:pt>
                <c:pt idx="216">
                  <c:v>319.86079999999993</c:v>
                </c:pt>
                <c:pt idx="217">
                  <c:v>320.7604</c:v>
                </c:pt>
                <c:pt idx="218">
                  <c:v>321.76679999999959</c:v>
                </c:pt>
                <c:pt idx="219">
                  <c:v>322.82400000000001</c:v>
                </c:pt>
                <c:pt idx="220">
                  <c:v>323.88830000000002</c:v>
                </c:pt>
                <c:pt idx="221">
                  <c:v>324.9674</c:v>
                </c:pt>
                <c:pt idx="222">
                  <c:v>326.0949</c:v>
                </c:pt>
                <c:pt idx="223">
                  <c:v>327.28370000000001</c:v>
                </c:pt>
                <c:pt idx="224">
                  <c:v>328.46390000000002</c:v>
                </c:pt>
                <c:pt idx="225">
                  <c:v>329.63839999999959</c:v>
                </c:pt>
                <c:pt idx="226">
                  <c:v>330.8165999999996</c:v>
                </c:pt>
                <c:pt idx="227">
                  <c:v>332.00830000000002</c:v>
                </c:pt>
                <c:pt idx="228">
                  <c:v>333.24</c:v>
                </c:pt>
                <c:pt idx="229">
                  <c:v>334.53009999999932</c:v>
                </c:pt>
                <c:pt idx="230">
                  <c:v>335.892</c:v>
                </c:pt>
                <c:pt idx="231">
                  <c:v>337.29270000000002</c:v>
                </c:pt>
                <c:pt idx="232">
                  <c:v>338.72689999999932</c:v>
                </c:pt>
                <c:pt idx="233">
                  <c:v>340.2079</c:v>
                </c:pt>
                <c:pt idx="234">
                  <c:v>341.71679999999958</c:v>
                </c:pt>
                <c:pt idx="235">
                  <c:v>343.23430000000002</c:v>
                </c:pt>
                <c:pt idx="236">
                  <c:v>344.762</c:v>
                </c:pt>
                <c:pt idx="237">
                  <c:v>346.29820000000001</c:v>
                </c:pt>
                <c:pt idx="238">
                  <c:v>347.82369999999992</c:v>
                </c:pt>
                <c:pt idx="239">
                  <c:v>349.31119999999959</c:v>
                </c:pt>
                <c:pt idx="240">
                  <c:v>350.75959999999992</c:v>
                </c:pt>
                <c:pt idx="241">
                  <c:v>352.17910000000001</c:v>
                </c:pt>
                <c:pt idx="242">
                  <c:v>353.57530000000003</c:v>
                </c:pt>
                <c:pt idx="243">
                  <c:v>354.98119999999909</c:v>
                </c:pt>
                <c:pt idx="244">
                  <c:v>356.43939999999958</c:v>
                </c:pt>
                <c:pt idx="245">
                  <c:v>357.97449999999992</c:v>
                </c:pt>
                <c:pt idx="246">
                  <c:v>359.59480000000002</c:v>
                </c:pt>
                <c:pt idx="247">
                  <c:v>361.3141</c:v>
                </c:pt>
                <c:pt idx="248">
                  <c:v>363.12079999999992</c:v>
                </c:pt>
                <c:pt idx="249">
                  <c:v>364.96429999999992</c:v>
                </c:pt>
                <c:pt idx="250">
                  <c:v>366.82279999999992</c:v>
                </c:pt>
                <c:pt idx="251">
                  <c:v>368.71030000000002</c:v>
                </c:pt>
                <c:pt idx="252">
                  <c:v>370.64150000000001</c:v>
                </c:pt>
                <c:pt idx="253">
                  <c:v>372.60610000000003</c:v>
                </c:pt>
                <c:pt idx="254">
                  <c:v>374.58309999999932</c:v>
                </c:pt>
                <c:pt idx="255" formatCode="General">
                  <c:v>376.77300000000002</c:v>
                </c:pt>
                <c:pt idx="256" formatCode="General">
                  <c:v>378.69900000000001</c:v>
                </c:pt>
                <c:pt idx="257" formatCode="General">
                  <c:v>380.57499999999999</c:v>
                </c:pt>
                <c:pt idx="258" formatCode="General">
                  <c:v>382.69200000000001</c:v>
                </c:pt>
                <c:pt idx="259" formatCode="General">
                  <c:v>384.27100000000002</c:v>
                </c:pt>
                <c:pt idx="260" formatCode="General">
                  <c:v>386.12599999999992</c:v>
                </c:pt>
                <c:pt idx="261" formatCode="General">
                  <c:v>388</c:v>
                </c:pt>
                <c:pt idx="262" formatCode="General">
                  <c:v>390</c:v>
                </c:pt>
                <c:pt idx="263" formatCode="General">
                  <c:v>392.8</c:v>
                </c:pt>
              </c:numCache>
            </c:numRef>
          </c:val>
          <c:extLst>
            <c:ext xmlns:c16="http://schemas.microsoft.com/office/drawing/2014/chart" uri="{C3380CC4-5D6E-409C-BE32-E72D297353CC}">
              <c16:uniqueId val="{00000000-729F-43FB-936F-99D9747FE489}"/>
            </c:ext>
          </c:extLst>
        </c:ser>
        <c:dLbls>
          <c:showLegendKey val="0"/>
          <c:showVal val="0"/>
          <c:showCatName val="0"/>
          <c:showSerName val="0"/>
          <c:showPercent val="0"/>
          <c:showBubbleSize val="0"/>
        </c:dLbls>
        <c:axId val="1214173472"/>
        <c:axId val="1214176224"/>
      </c:areaChart>
      <c:catAx>
        <c:axId val="1214173472"/>
        <c:scaling>
          <c:orientation val="minMax"/>
        </c:scaling>
        <c:delete val="0"/>
        <c:axPos val="b"/>
        <c:numFmt formatCode="General" sourceLinked="1"/>
        <c:majorTickMark val="out"/>
        <c:minorTickMark val="none"/>
        <c:tickLblPos val="nextTo"/>
        <c:spPr>
          <a:ln>
            <a:solidFill>
              <a:srgbClr val="FFFFFF"/>
            </a:solidFill>
          </a:ln>
        </c:spPr>
        <c:crossAx val="1214176224"/>
        <c:crosses val="autoZero"/>
        <c:auto val="1"/>
        <c:lblAlgn val="ctr"/>
        <c:lblOffset val="100"/>
        <c:tickLblSkip val="50"/>
        <c:tickMarkSkip val="10"/>
        <c:noMultiLvlLbl val="1"/>
      </c:catAx>
      <c:valAx>
        <c:axId val="1214176224"/>
        <c:scaling>
          <c:orientation val="minMax"/>
          <c:min val="250"/>
        </c:scaling>
        <c:delete val="0"/>
        <c:axPos val="l"/>
        <c:title>
          <c:tx>
            <c:rich>
              <a:bodyPr rot="-5400000" vert="horz"/>
              <a:lstStyle/>
              <a:p>
                <a:pPr>
                  <a:defRPr>
                    <a:solidFill>
                      <a:srgbClr val="00B0F0"/>
                    </a:solidFill>
                  </a:defRPr>
                </a:pPr>
                <a:r>
                  <a:rPr lang="en-US" dirty="0">
                    <a:solidFill>
                      <a:srgbClr val="00B0F0"/>
                    </a:solidFill>
                  </a:rPr>
                  <a:t>CO2 (ppm)</a:t>
                </a:r>
              </a:p>
            </c:rich>
          </c:tx>
          <c:overlay val="0"/>
        </c:title>
        <c:numFmt formatCode="0" sourceLinked="0"/>
        <c:majorTickMark val="out"/>
        <c:minorTickMark val="none"/>
        <c:tickLblPos val="nextTo"/>
        <c:spPr>
          <a:ln>
            <a:solidFill>
              <a:srgbClr val="FFFFFF"/>
            </a:solidFill>
          </a:ln>
        </c:spPr>
        <c:txPr>
          <a:bodyPr/>
          <a:lstStyle/>
          <a:p>
            <a:pPr>
              <a:defRPr>
                <a:solidFill>
                  <a:srgbClr val="00B0F0"/>
                </a:solidFill>
              </a:defRPr>
            </a:pPr>
            <a:endParaRPr lang="en-US"/>
          </a:p>
        </c:txPr>
        <c:crossAx val="1214173472"/>
        <c:crosses val="autoZero"/>
        <c:crossBetween val="midCat"/>
      </c:valAx>
      <c:spPr>
        <a:noFill/>
      </c:spPr>
    </c:plotArea>
    <c:plotVisOnly val="1"/>
    <c:dispBlanksAs val="gap"/>
    <c:showDLblsOverMax val="0"/>
  </c:chart>
  <c:spPr>
    <a:noFill/>
  </c:spPr>
  <c:txPr>
    <a:bodyPr/>
    <a:lstStyle/>
    <a:p>
      <a:pPr>
        <a:defRPr sz="2400">
          <a:solidFill>
            <a:srgbClr val="FFFFFF"/>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'1 CarbonDioxide'!$B$16</c:f>
              <c:strCache>
                <c:ptCount val="1"/>
                <c:pt idx="0">
                  <c:v>CO2</c:v>
                </c:pt>
              </c:strCache>
            </c:strRef>
          </c:tx>
          <c:spPr>
            <a:gradFill flip="none" rotWithShape="1">
              <a:gsLst>
                <a:gs pos="0">
                  <a:schemeClr val="tx2"/>
                </a:gs>
                <a:gs pos="100000">
                  <a:schemeClr val="accent1">
                    <a:lumMod val="20000"/>
                    <a:lumOff val="80000"/>
                  </a:schemeClr>
                </a:gs>
              </a:gsLst>
              <a:path path="circle">
                <a:fillToRect l="100000" t="100000"/>
              </a:path>
              <a:tileRect r="-100000" b="-100000"/>
            </a:gradFill>
            <a:ln>
              <a:noFill/>
            </a:ln>
          </c:spPr>
          <c:cat>
            <c:numRef>
              <c:f>'1 CarbonDioxide'!$A$17:$A$280</c:f>
              <c:numCache>
                <c:formatCode>General</c:formatCode>
                <c:ptCount val="264"/>
                <c:pt idx="0">
                  <c:v>1750</c:v>
                </c:pt>
                <c:pt idx="1">
                  <c:v>1751</c:v>
                </c:pt>
                <c:pt idx="2">
                  <c:v>1752</c:v>
                </c:pt>
                <c:pt idx="3">
                  <c:v>1753</c:v>
                </c:pt>
                <c:pt idx="4">
                  <c:v>1754</c:v>
                </c:pt>
                <c:pt idx="5">
                  <c:v>1755</c:v>
                </c:pt>
                <c:pt idx="6">
                  <c:v>1756</c:v>
                </c:pt>
                <c:pt idx="7">
                  <c:v>1757</c:v>
                </c:pt>
                <c:pt idx="8">
                  <c:v>1758</c:v>
                </c:pt>
                <c:pt idx="9">
                  <c:v>1759</c:v>
                </c:pt>
                <c:pt idx="10">
                  <c:v>1760</c:v>
                </c:pt>
                <c:pt idx="11">
                  <c:v>1761</c:v>
                </c:pt>
                <c:pt idx="12">
                  <c:v>1762</c:v>
                </c:pt>
                <c:pt idx="13">
                  <c:v>1763</c:v>
                </c:pt>
                <c:pt idx="14">
                  <c:v>1764</c:v>
                </c:pt>
                <c:pt idx="15">
                  <c:v>1765</c:v>
                </c:pt>
                <c:pt idx="16">
                  <c:v>1766</c:v>
                </c:pt>
                <c:pt idx="17">
                  <c:v>1767</c:v>
                </c:pt>
                <c:pt idx="18">
                  <c:v>1768</c:v>
                </c:pt>
                <c:pt idx="19">
                  <c:v>1769</c:v>
                </c:pt>
                <c:pt idx="20">
                  <c:v>1770</c:v>
                </c:pt>
                <c:pt idx="21">
                  <c:v>1771</c:v>
                </c:pt>
                <c:pt idx="22">
                  <c:v>1772</c:v>
                </c:pt>
                <c:pt idx="23">
                  <c:v>1773</c:v>
                </c:pt>
                <c:pt idx="24">
                  <c:v>1774</c:v>
                </c:pt>
                <c:pt idx="25">
                  <c:v>1775</c:v>
                </c:pt>
                <c:pt idx="26">
                  <c:v>1776</c:v>
                </c:pt>
                <c:pt idx="27">
                  <c:v>1777</c:v>
                </c:pt>
                <c:pt idx="28">
                  <c:v>1778</c:v>
                </c:pt>
                <c:pt idx="29">
                  <c:v>1779</c:v>
                </c:pt>
                <c:pt idx="30">
                  <c:v>1780</c:v>
                </c:pt>
                <c:pt idx="31">
                  <c:v>1781</c:v>
                </c:pt>
                <c:pt idx="32">
                  <c:v>1782</c:v>
                </c:pt>
                <c:pt idx="33">
                  <c:v>1783</c:v>
                </c:pt>
                <c:pt idx="34">
                  <c:v>1784</c:v>
                </c:pt>
                <c:pt idx="35">
                  <c:v>1785</c:v>
                </c:pt>
                <c:pt idx="36">
                  <c:v>1786</c:v>
                </c:pt>
                <c:pt idx="37">
                  <c:v>1787</c:v>
                </c:pt>
                <c:pt idx="38">
                  <c:v>1788</c:v>
                </c:pt>
                <c:pt idx="39">
                  <c:v>1789</c:v>
                </c:pt>
                <c:pt idx="40">
                  <c:v>1790</c:v>
                </c:pt>
                <c:pt idx="41">
                  <c:v>1791</c:v>
                </c:pt>
                <c:pt idx="42">
                  <c:v>1792</c:v>
                </c:pt>
                <c:pt idx="43">
                  <c:v>1793</c:v>
                </c:pt>
                <c:pt idx="44">
                  <c:v>1794</c:v>
                </c:pt>
                <c:pt idx="45">
                  <c:v>1795</c:v>
                </c:pt>
                <c:pt idx="46">
                  <c:v>1796</c:v>
                </c:pt>
                <c:pt idx="47">
                  <c:v>1797</c:v>
                </c:pt>
                <c:pt idx="48">
                  <c:v>1798</c:v>
                </c:pt>
                <c:pt idx="49">
                  <c:v>1799</c:v>
                </c:pt>
                <c:pt idx="50">
                  <c:v>1800</c:v>
                </c:pt>
                <c:pt idx="51">
                  <c:v>1801</c:v>
                </c:pt>
                <c:pt idx="52">
                  <c:v>1802</c:v>
                </c:pt>
                <c:pt idx="53">
                  <c:v>1803</c:v>
                </c:pt>
                <c:pt idx="54">
                  <c:v>1804</c:v>
                </c:pt>
                <c:pt idx="55">
                  <c:v>1805</c:v>
                </c:pt>
                <c:pt idx="56">
                  <c:v>1806</c:v>
                </c:pt>
                <c:pt idx="57">
                  <c:v>1807</c:v>
                </c:pt>
                <c:pt idx="58">
                  <c:v>1808</c:v>
                </c:pt>
                <c:pt idx="59">
                  <c:v>1809</c:v>
                </c:pt>
                <c:pt idx="60">
                  <c:v>1810</c:v>
                </c:pt>
                <c:pt idx="61">
                  <c:v>1811</c:v>
                </c:pt>
                <c:pt idx="62">
                  <c:v>1812</c:v>
                </c:pt>
                <c:pt idx="63">
                  <c:v>1813</c:v>
                </c:pt>
                <c:pt idx="64">
                  <c:v>1814</c:v>
                </c:pt>
                <c:pt idx="65">
                  <c:v>1815</c:v>
                </c:pt>
                <c:pt idx="66">
                  <c:v>1816</c:v>
                </c:pt>
                <c:pt idx="67">
                  <c:v>1817</c:v>
                </c:pt>
                <c:pt idx="68">
                  <c:v>1818</c:v>
                </c:pt>
                <c:pt idx="69">
                  <c:v>1819</c:v>
                </c:pt>
                <c:pt idx="70">
                  <c:v>1820</c:v>
                </c:pt>
                <c:pt idx="71">
                  <c:v>1821</c:v>
                </c:pt>
                <c:pt idx="72">
                  <c:v>1822</c:v>
                </c:pt>
                <c:pt idx="73">
                  <c:v>1823</c:v>
                </c:pt>
                <c:pt idx="74">
                  <c:v>1824</c:v>
                </c:pt>
                <c:pt idx="75">
                  <c:v>1825</c:v>
                </c:pt>
                <c:pt idx="76">
                  <c:v>1826</c:v>
                </c:pt>
                <c:pt idx="77">
                  <c:v>1827</c:v>
                </c:pt>
                <c:pt idx="78">
                  <c:v>1828</c:v>
                </c:pt>
                <c:pt idx="79">
                  <c:v>1829</c:v>
                </c:pt>
                <c:pt idx="80">
                  <c:v>1830</c:v>
                </c:pt>
                <c:pt idx="81">
                  <c:v>1831</c:v>
                </c:pt>
                <c:pt idx="82">
                  <c:v>1832</c:v>
                </c:pt>
                <c:pt idx="83">
                  <c:v>1833</c:v>
                </c:pt>
                <c:pt idx="84">
                  <c:v>1834</c:v>
                </c:pt>
                <c:pt idx="85">
                  <c:v>1835</c:v>
                </c:pt>
                <c:pt idx="86">
                  <c:v>1836</c:v>
                </c:pt>
                <c:pt idx="87">
                  <c:v>1837</c:v>
                </c:pt>
                <c:pt idx="88">
                  <c:v>1838</c:v>
                </c:pt>
                <c:pt idx="89">
                  <c:v>1839</c:v>
                </c:pt>
                <c:pt idx="90">
                  <c:v>1840</c:v>
                </c:pt>
                <c:pt idx="91">
                  <c:v>1841</c:v>
                </c:pt>
                <c:pt idx="92">
                  <c:v>1842</c:v>
                </c:pt>
                <c:pt idx="93">
                  <c:v>1843</c:v>
                </c:pt>
                <c:pt idx="94">
                  <c:v>1844</c:v>
                </c:pt>
                <c:pt idx="95">
                  <c:v>1845</c:v>
                </c:pt>
                <c:pt idx="96">
                  <c:v>1846</c:v>
                </c:pt>
                <c:pt idx="97">
                  <c:v>1847</c:v>
                </c:pt>
                <c:pt idx="98">
                  <c:v>1848</c:v>
                </c:pt>
                <c:pt idx="99">
                  <c:v>1849</c:v>
                </c:pt>
                <c:pt idx="100">
                  <c:v>1850</c:v>
                </c:pt>
                <c:pt idx="101">
                  <c:v>1851</c:v>
                </c:pt>
                <c:pt idx="102">
                  <c:v>1852</c:v>
                </c:pt>
                <c:pt idx="103">
                  <c:v>1853</c:v>
                </c:pt>
                <c:pt idx="104">
                  <c:v>1854</c:v>
                </c:pt>
                <c:pt idx="105">
                  <c:v>1855</c:v>
                </c:pt>
                <c:pt idx="106">
                  <c:v>1856</c:v>
                </c:pt>
                <c:pt idx="107">
                  <c:v>1857</c:v>
                </c:pt>
                <c:pt idx="108">
                  <c:v>1858</c:v>
                </c:pt>
                <c:pt idx="109">
                  <c:v>1859</c:v>
                </c:pt>
                <c:pt idx="110">
                  <c:v>1860</c:v>
                </c:pt>
                <c:pt idx="111">
                  <c:v>1861</c:v>
                </c:pt>
                <c:pt idx="112">
                  <c:v>1862</c:v>
                </c:pt>
                <c:pt idx="113">
                  <c:v>1863</c:v>
                </c:pt>
                <c:pt idx="114">
                  <c:v>1864</c:v>
                </c:pt>
                <c:pt idx="115">
                  <c:v>1865</c:v>
                </c:pt>
                <c:pt idx="116">
                  <c:v>1866</c:v>
                </c:pt>
                <c:pt idx="117">
                  <c:v>1867</c:v>
                </c:pt>
                <c:pt idx="118">
                  <c:v>1868</c:v>
                </c:pt>
                <c:pt idx="119">
                  <c:v>1869</c:v>
                </c:pt>
                <c:pt idx="120">
                  <c:v>1870</c:v>
                </c:pt>
                <c:pt idx="121">
                  <c:v>1871</c:v>
                </c:pt>
                <c:pt idx="122">
                  <c:v>1872</c:v>
                </c:pt>
                <c:pt idx="123">
                  <c:v>1873</c:v>
                </c:pt>
                <c:pt idx="124">
                  <c:v>1874</c:v>
                </c:pt>
                <c:pt idx="125">
                  <c:v>1875</c:v>
                </c:pt>
                <c:pt idx="126">
                  <c:v>1876</c:v>
                </c:pt>
                <c:pt idx="127">
                  <c:v>1877</c:v>
                </c:pt>
                <c:pt idx="128">
                  <c:v>1878</c:v>
                </c:pt>
                <c:pt idx="129">
                  <c:v>1879</c:v>
                </c:pt>
                <c:pt idx="130">
                  <c:v>1880</c:v>
                </c:pt>
                <c:pt idx="131">
                  <c:v>1881</c:v>
                </c:pt>
                <c:pt idx="132">
                  <c:v>1882</c:v>
                </c:pt>
                <c:pt idx="133">
                  <c:v>1883</c:v>
                </c:pt>
                <c:pt idx="134">
                  <c:v>1884</c:v>
                </c:pt>
                <c:pt idx="135">
                  <c:v>1885</c:v>
                </c:pt>
                <c:pt idx="136">
                  <c:v>1886</c:v>
                </c:pt>
                <c:pt idx="137">
                  <c:v>1887</c:v>
                </c:pt>
                <c:pt idx="138">
                  <c:v>1888</c:v>
                </c:pt>
                <c:pt idx="139">
                  <c:v>1889</c:v>
                </c:pt>
                <c:pt idx="140">
                  <c:v>1890</c:v>
                </c:pt>
                <c:pt idx="141">
                  <c:v>1891</c:v>
                </c:pt>
                <c:pt idx="142">
                  <c:v>1892</c:v>
                </c:pt>
                <c:pt idx="143">
                  <c:v>1893</c:v>
                </c:pt>
                <c:pt idx="144">
                  <c:v>1894</c:v>
                </c:pt>
                <c:pt idx="145">
                  <c:v>1895</c:v>
                </c:pt>
                <c:pt idx="146">
                  <c:v>1896</c:v>
                </c:pt>
                <c:pt idx="147">
                  <c:v>1897</c:v>
                </c:pt>
                <c:pt idx="148">
                  <c:v>1898</c:v>
                </c:pt>
                <c:pt idx="149">
                  <c:v>1899</c:v>
                </c:pt>
                <c:pt idx="150">
                  <c:v>1900</c:v>
                </c:pt>
                <c:pt idx="151">
                  <c:v>1901</c:v>
                </c:pt>
                <c:pt idx="152">
                  <c:v>1902</c:v>
                </c:pt>
                <c:pt idx="153">
                  <c:v>1903</c:v>
                </c:pt>
                <c:pt idx="154">
                  <c:v>1904</c:v>
                </c:pt>
                <c:pt idx="155">
                  <c:v>1905</c:v>
                </c:pt>
                <c:pt idx="156">
                  <c:v>1906</c:v>
                </c:pt>
                <c:pt idx="157">
                  <c:v>1907</c:v>
                </c:pt>
                <c:pt idx="158">
                  <c:v>1908</c:v>
                </c:pt>
                <c:pt idx="159">
                  <c:v>1909</c:v>
                </c:pt>
                <c:pt idx="160">
                  <c:v>1910</c:v>
                </c:pt>
                <c:pt idx="161">
                  <c:v>1911</c:v>
                </c:pt>
                <c:pt idx="162">
                  <c:v>1912</c:v>
                </c:pt>
                <c:pt idx="163">
                  <c:v>1913</c:v>
                </c:pt>
                <c:pt idx="164">
                  <c:v>1914</c:v>
                </c:pt>
                <c:pt idx="165">
                  <c:v>1915</c:v>
                </c:pt>
                <c:pt idx="166">
                  <c:v>1916</c:v>
                </c:pt>
                <c:pt idx="167">
                  <c:v>1917</c:v>
                </c:pt>
                <c:pt idx="168">
                  <c:v>1918</c:v>
                </c:pt>
                <c:pt idx="169">
                  <c:v>1919</c:v>
                </c:pt>
                <c:pt idx="170">
                  <c:v>1920</c:v>
                </c:pt>
                <c:pt idx="171">
                  <c:v>1921</c:v>
                </c:pt>
                <c:pt idx="172">
                  <c:v>1922</c:v>
                </c:pt>
                <c:pt idx="173">
                  <c:v>1923</c:v>
                </c:pt>
                <c:pt idx="174">
                  <c:v>1924</c:v>
                </c:pt>
                <c:pt idx="175">
                  <c:v>1925</c:v>
                </c:pt>
                <c:pt idx="176">
                  <c:v>1926</c:v>
                </c:pt>
                <c:pt idx="177">
                  <c:v>1927</c:v>
                </c:pt>
                <c:pt idx="178">
                  <c:v>1928</c:v>
                </c:pt>
                <c:pt idx="179">
                  <c:v>1929</c:v>
                </c:pt>
                <c:pt idx="180">
                  <c:v>1930</c:v>
                </c:pt>
                <c:pt idx="181">
                  <c:v>1931</c:v>
                </c:pt>
                <c:pt idx="182">
                  <c:v>1932</c:v>
                </c:pt>
                <c:pt idx="183">
                  <c:v>1933</c:v>
                </c:pt>
                <c:pt idx="184">
                  <c:v>1934</c:v>
                </c:pt>
                <c:pt idx="185">
                  <c:v>1935</c:v>
                </c:pt>
                <c:pt idx="186">
                  <c:v>1936</c:v>
                </c:pt>
                <c:pt idx="187">
                  <c:v>1937</c:v>
                </c:pt>
                <c:pt idx="188">
                  <c:v>1938</c:v>
                </c:pt>
                <c:pt idx="189">
                  <c:v>1939</c:v>
                </c:pt>
                <c:pt idx="190">
                  <c:v>1940</c:v>
                </c:pt>
                <c:pt idx="191">
                  <c:v>1941</c:v>
                </c:pt>
                <c:pt idx="192">
                  <c:v>1942</c:v>
                </c:pt>
                <c:pt idx="193">
                  <c:v>1943</c:v>
                </c:pt>
                <c:pt idx="194">
                  <c:v>1944</c:v>
                </c:pt>
                <c:pt idx="195">
                  <c:v>1945</c:v>
                </c:pt>
                <c:pt idx="196">
                  <c:v>1946</c:v>
                </c:pt>
                <c:pt idx="197">
                  <c:v>1947</c:v>
                </c:pt>
                <c:pt idx="198">
                  <c:v>1948</c:v>
                </c:pt>
                <c:pt idx="199">
                  <c:v>1949</c:v>
                </c:pt>
                <c:pt idx="200">
                  <c:v>1950</c:v>
                </c:pt>
                <c:pt idx="201">
                  <c:v>1951</c:v>
                </c:pt>
                <c:pt idx="202">
                  <c:v>1952</c:v>
                </c:pt>
                <c:pt idx="203">
                  <c:v>1953</c:v>
                </c:pt>
                <c:pt idx="204">
                  <c:v>1954</c:v>
                </c:pt>
                <c:pt idx="205">
                  <c:v>1955</c:v>
                </c:pt>
                <c:pt idx="206">
                  <c:v>1956</c:v>
                </c:pt>
                <c:pt idx="207">
                  <c:v>1957</c:v>
                </c:pt>
                <c:pt idx="208">
                  <c:v>1958</c:v>
                </c:pt>
                <c:pt idx="209">
                  <c:v>1959</c:v>
                </c:pt>
                <c:pt idx="210">
                  <c:v>1960</c:v>
                </c:pt>
                <c:pt idx="211">
                  <c:v>1961</c:v>
                </c:pt>
                <c:pt idx="212">
                  <c:v>1962</c:v>
                </c:pt>
                <c:pt idx="213">
                  <c:v>1963</c:v>
                </c:pt>
                <c:pt idx="214">
                  <c:v>1964</c:v>
                </c:pt>
                <c:pt idx="215">
                  <c:v>1965</c:v>
                </c:pt>
                <c:pt idx="216">
                  <c:v>1966</c:v>
                </c:pt>
                <c:pt idx="217">
                  <c:v>1967</c:v>
                </c:pt>
                <c:pt idx="218">
                  <c:v>1968</c:v>
                </c:pt>
                <c:pt idx="219">
                  <c:v>1969</c:v>
                </c:pt>
                <c:pt idx="220">
                  <c:v>1970</c:v>
                </c:pt>
                <c:pt idx="221">
                  <c:v>1971</c:v>
                </c:pt>
                <c:pt idx="222">
                  <c:v>1972</c:v>
                </c:pt>
                <c:pt idx="223">
                  <c:v>1973</c:v>
                </c:pt>
                <c:pt idx="224">
                  <c:v>1974</c:v>
                </c:pt>
                <c:pt idx="225">
                  <c:v>1975</c:v>
                </c:pt>
                <c:pt idx="226">
                  <c:v>1976</c:v>
                </c:pt>
                <c:pt idx="227">
                  <c:v>1977</c:v>
                </c:pt>
                <c:pt idx="228">
                  <c:v>1978</c:v>
                </c:pt>
                <c:pt idx="229">
                  <c:v>1979</c:v>
                </c:pt>
                <c:pt idx="230">
                  <c:v>1980</c:v>
                </c:pt>
                <c:pt idx="231">
                  <c:v>1981</c:v>
                </c:pt>
                <c:pt idx="232">
                  <c:v>1982</c:v>
                </c:pt>
                <c:pt idx="233">
                  <c:v>1983</c:v>
                </c:pt>
                <c:pt idx="234">
                  <c:v>1984</c:v>
                </c:pt>
                <c:pt idx="235">
                  <c:v>1985</c:v>
                </c:pt>
                <c:pt idx="236">
                  <c:v>1986</c:v>
                </c:pt>
                <c:pt idx="237">
                  <c:v>1987</c:v>
                </c:pt>
                <c:pt idx="238">
                  <c:v>1988</c:v>
                </c:pt>
                <c:pt idx="239">
                  <c:v>1989</c:v>
                </c:pt>
                <c:pt idx="240">
                  <c:v>1990</c:v>
                </c:pt>
                <c:pt idx="241">
                  <c:v>1991</c:v>
                </c:pt>
                <c:pt idx="242">
                  <c:v>1992</c:v>
                </c:pt>
                <c:pt idx="243">
                  <c:v>1993</c:v>
                </c:pt>
                <c:pt idx="244">
                  <c:v>1994</c:v>
                </c:pt>
                <c:pt idx="245">
                  <c:v>1995</c:v>
                </c:pt>
                <c:pt idx="246">
                  <c:v>1996</c:v>
                </c:pt>
                <c:pt idx="247">
                  <c:v>1997</c:v>
                </c:pt>
                <c:pt idx="248">
                  <c:v>1998</c:v>
                </c:pt>
                <c:pt idx="249">
                  <c:v>1999</c:v>
                </c:pt>
                <c:pt idx="250">
                  <c:v>2000</c:v>
                </c:pt>
                <c:pt idx="251">
                  <c:v>2001</c:v>
                </c:pt>
                <c:pt idx="252">
                  <c:v>2002</c:v>
                </c:pt>
                <c:pt idx="253">
                  <c:v>2003</c:v>
                </c:pt>
                <c:pt idx="254">
                  <c:v>2004</c:v>
                </c:pt>
                <c:pt idx="255">
                  <c:v>2005.5</c:v>
                </c:pt>
                <c:pt idx="256">
                  <c:v>2006.5</c:v>
                </c:pt>
                <c:pt idx="257">
                  <c:v>2007.5</c:v>
                </c:pt>
                <c:pt idx="258">
                  <c:v>2008.5</c:v>
                </c:pt>
                <c:pt idx="259">
                  <c:v>2009.5</c:v>
                </c:pt>
                <c:pt idx="260">
                  <c:v>2010.5</c:v>
                </c:pt>
                <c:pt idx="261">
                  <c:v>2011.5</c:v>
                </c:pt>
                <c:pt idx="262">
                  <c:v>2012.5</c:v>
                </c:pt>
                <c:pt idx="263">
                  <c:v>2013.5</c:v>
                </c:pt>
              </c:numCache>
            </c:numRef>
          </c:cat>
          <c:val>
            <c:numRef>
              <c:f>'1 CarbonDioxide'!$B$17:$B$280</c:f>
              <c:numCache>
                <c:formatCode>0.00</c:formatCode>
                <c:ptCount val="264"/>
                <c:pt idx="0">
                  <c:v>276.81060000000002</c:v>
                </c:pt>
                <c:pt idx="1">
                  <c:v>276.80279999999999</c:v>
                </c:pt>
                <c:pt idx="2">
                  <c:v>276.78519999999958</c:v>
                </c:pt>
                <c:pt idx="3">
                  <c:v>276.75850000000003</c:v>
                </c:pt>
                <c:pt idx="4">
                  <c:v>276.72469999999993</c:v>
                </c:pt>
                <c:pt idx="5">
                  <c:v>276.6866</c:v>
                </c:pt>
                <c:pt idx="6">
                  <c:v>276.64670000000001</c:v>
                </c:pt>
                <c:pt idx="7">
                  <c:v>276.60759999999999</c:v>
                </c:pt>
                <c:pt idx="8">
                  <c:v>276.57190000000003</c:v>
                </c:pt>
                <c:pt idx="9">
                  <c:v>276.5421</c:v>
                </c:pt>
                <c:pt idx="10">
                  <c:v>276.52100000000002</c:v>
                </c:pt>
                <c:pt idx="11">
                  <c:v>276.51109999999932</c:v>
                </c:pt>
                <c:pt idx="12">
                  <c:v>276.51499999999999</c:v>
                </c:pt>
                <c:pt idx="13">
                  <c:v>276.53519999999958</c:v>
                </c:pt>
                <c:pt idx="14">
                  <c:v>276.57809999999961</c:v>
                </c:pt>
                <c:pt idx="15">
                  <c:v>276.64850000000001</c:v>
                </c:pt>
                <c:pt idx="16">
                  <c:v>276.74270000000001</c:v>
                </c:pt>
                <c:pt idx="17">
                  <c:v>276.85629999999992</c:v>
                </c:pt>
                <c:pt idx="18">
                  <c:v>276.98520000000002</c:v>
                </c:pt>
                <c:pt idx="19">
                  <c:v>277.12509999999992</c:v>
                </c:pt>
                <c:pt idx="20">
                  <c:v>277.27170000000001</c:v>
                </c:pt>
                <c:pt idx="21">
                  <c:v>277.42079999999959</c:v>
                </c:pt>
                <c:pt idx="22">
                  <c:v>277.56810000000002</c:v>
                </c:pt>
                <c:pt idx="23">
                  <c:v>277.70940000000002</c:v>
                </c:pt>
                <c:pt idx="24">
                  <c:v>277.84030000000001</c:v>
                </c:pt>
                <c:pt idx="25">
                  <c:v>277.95670000000001</c:v>
                </c:pt>
                <c:pt idx="26">
                  <c:v>278.05399999999992</c:v>
                </c:pt>
                <c:pt idx="27">
                  <c:v>278.1277</c:v>
                </c:pt>
                <c:pt idx="28">
                  <c:v>278.17360000000002</c:v>
                </c:pt>
                <c:pt idx="29">
                  <c:v>278.18700000000001</c:v>
                </c:pt>
                <c:pt idx="30">
                  <c:v>278.16460000000001</c:v>
                </c:pt>
                <c:pt idx="31">
                  <c:v>278.14749999999998</c:v>
                </c:pt>
                <c:pt idx="32">
                  <c:v>278.18900000000002</c:v>
                </c:pt>
                <c:pt idx="33">
                  <c:v>278.28669999999931</c:v>
                </c:pt>
                <c:pt idx="34">
                  <c:v>278.43389999999931</c:v>
                </c:pt>
                <c:pt idx="35">
                  <c:v>278.6241</c:v>
                </c:pt>
                <c:pt idx="36">
                  <c:v>278.85059999999999</c:v>
                </c:pt>
                <c:pt idx="37">
                  <c:v>279.10700000000008</c:v>
                </c:pt>
                <c:pt idx="38">
                  <c:v>279.38670000000002</c:v>
                </c:pt>
                <c:pt idx="39">
                  <c:v>279.68299999999999</c:v>
                </c:pt>
                <c:pt idx="40">
                  <c:v>279.98939999999959</c:v>
                </c:pt>
                <c:pt idx="41">
                  <c:v>280.29930000000002</c:v>
                </c:pt>
                <c:pt idx="42">
                  <c:v>280.6062</c:v>
                </c:pt>
                <c:pt idx="43">
                  <c:v>280.90350000000001</c:v>
                </c:pt>
                <c:pt idx="44">
                  <c:v>281.18450000000001</c:v>
                </c:pt>
                <c:pt idx="45">
                  <c:v>281.4434</c:v>
                </c:pt>
                <c:pt idx="46">
                  <c:v>281.68340000000001</c:v>
                </c:pt>
                <c:pt idx="47">
                  <c:v>281.9141999999996</c:v>
                </c:pt>
                <c:pt idx="48">
                  <c:v>282.13940000000002</c:v>
                </c:pt>
                <c:pt idx="49">
                  <c:v>282.36099999999999</c:v>
                </c:pt>
                <c:pt idx="50">
                  <c:v>282.5806</c:v>
                </c:pt>
                <c:pt idx="51">
                  <c:v>282.79709999999932</c:v>
                </c:pt>
                <c:pt idx="52">
                  <c:v>283.00810000000001</c:v>
                </c:pt>
                <c:pt idx="53">
                  <c:v>283.21080000000001</c:v>
                </c:pt>
                <c:pt idx="54">
                  <c:v>283.40280000000001</c:v>
                </c:pt>
                <c:pt idx="55">
                  <c:v>283.58149999999961</c:v>
                </c:pt>
                <c:pt idx="56">
                  <c:v>283.7441</c:v>
                </c:pt>
                <c:pt idx="57">
                  <c:v>283.88819999999959</c:v>
                </c:pt>
                <c:pt idx="58">
                  <c:v>284.01119999999958</c:v>
                </c:pt>
                <c:pt idx="59">
                  <c:v>284.1105</c:v>
                </c:pt>
                <c:pt idx="60">
                  <c:v>284.18340000000001</c:v>
                </c:pt>
                <c:pt idx="61">
                  <c:v>284.22739999999959</c:v>
                </c:pt>
                <c:pt idx="62">
                  <c:v>284.24</c:v>
                </c:pt>
                <c:pt idx="63">
                  <c:v>284.21839999999958</c:v>
                </c:pt>
                <c:pt idx="64">
                  <c:v>284.16019999999992</c:v>
                </c:pt>
                <c:pt idx="65">
                  <c:v>284.06380000000001</c:v>
                </c:pt>
                <c:pt idx="66">
                  <c:v>283.93589999999932</c:v>
                </c:pt>
                <c:pt idx="67">
                  <c:v>283.78680000000003</c:v>
                </c:pt>
                <c:pt idx="68">
                  <c:v>283.62670000000003</c:v>
                </c:pt>
                <c:pt idx="69">
                  <c:v>283.46600000000001</c:v>
                </c:pt>
                <c:pt idx="70">
                  <c:v>283.31509999999992</c:v>
                </c:pt>
                <c:pt idx="71">
                  <c:v>283.1841</c:v>
                </c:pt>
                <c:pt idx="72">
                  <c:v>283.08339999999959</c:v>
                </c:pt>
                <c:pt idx="73">
                  <c:v>283.02339999999958</c:v>
                </c:pt>
                <c:pt idx="74">
                  <c:v>283.01429999999999</c:v>
                </c:pt>
                <c:pt idx="75">
                  <c:v>283.06650000000002</c:v>
                </c:pt>
                <c:pt idx="76">
                  <c:v>283.1902</c:v>
                </c:pt>
                <c:pt idx="77">
                  <c:v>283.38220000000001</c:v>
                </c:pt>
                <c:pt idx="78">
                  <c:v>283.57069999999999</c:v>
                </c:pt>
                <c:pt idx="79">
                  <c:v>283.7332999999993</c:v>
                </c:pt>
                <c:pt idx="80">
                  <c:v>283.86500000000001</c:v>
                </c:pt>
                <c:pt idx="81">
                  <c:v>283.96050000000002</c:v>
                </c:pt>
                <c:pt idx="82">
                  <c:v>284.01490000000001</c:v>
                </c:pt>
                <c:pt idx="83">
                  <c:v>284.02289999999999</c:v>
                </c:pt>
                <c:pt idx="84">
                  <c:v>283.98609999999928</c:v>
                </c:pt>
                <c:pt idx="85">
                  <c:v>283.93180000000001</c:v>
                </c:pt>
                <c:pt idx="86">
                  <c:v>283.88350000000003</c:v>
                </c:pt>
                <c:pt idx="87">
                  <c:v>283.8546</c:v>
                </c:pt>
                <c:pt idx="88">
                  <c:v>283.858</c:v>
                </c:pt>
                <c:pt idx="89">
                  <c:v>283.90989999999999</c:v>
                </c:pt>
                <c:pt idx="90">
                  <c:v>284.04000000000002</c:v>
                </c:pt>
                <c:pt idx="91">
                  <c:v>284.2810999999993</c:v>
                </c:pt>
                <c:pt idx="92">
                  <c:v>284.64850000000001</c:v>
                </c:pt>
                <c:pt idx="93">
                  <c:v>285.08670000000001</c:v>
                </c:pt>
                <c:pt idx="94">
                  <c:v>285.52289999999999</c:v>
                </c:pt>
                <c:pt idx="95">
                  <c:v>285.89749999999992</c:v>
                </c:pt>
                <c:pt idx="96">
                  <c:v>286.20479999999992</c:v>
                </c:pt>
                <c:pt idx="97">
                  <c:v>286.45249999999999</c:v>
                </c:pt>
                <c:pt idx="98">
                  <c:v>286.64769999999999</c:v>
                </c:pt>
                <c:pt idx="99">
                  <c:v>286.77929999999992</c:v>
                </c:pt>
                <c:pt idx="100">
                  <c:v>286.83069999999992</c:v>
                </c:pt>
                <c:pt idx="101">
                  <c:v>286.83539999999959</c:v>
                </c:pt>
                <c:pt idx="102">
                  <c:v>286.81700000000001</c:v>
                </c:pt>
                <c:pt idx="103">
                  <c:v>286.7176</c:v>
                </c:pt>
                <c:pt idx="104">
                  <c:v>286.54450000000008</c:v>
                </c:pt>
                <c:pt idx="105">
                  <c:v>286.36320000000001</c:v>
                </c:pt>
                <c:pt idx="106">
                  <c:v>286.2448</c:v>
                </c:pt>
                <c:pt idx="107">
                  <c:v>286.18619999999959</c:v>
                </c:pt>
                <c:pt idx="108">
                  <c:v>286.16390000000001</c:v>
                </c:pt>
                <c:pt idx="109">
                  <c:v>286.15460000000002</c:v>
                </c:pt>
                <c:pt idx="110">
                  <c:v>286.13959999999992</c:v>
                </c:pt>
                <c:pt idx="111">
                  <c:v>286.11939999999993</c:v>
                </c:pt>
                <c:pt idx="112">
                  <c:v>286.09899999999959</c:v>
                </c:pt>
                <c:pt idx="113">
                  <c:v>286.09070000000003</c:v>
                </c:pt>
                <c:pt idx="114">
                  <c:v>286.13400000000001</c:v>
                </c:pt>
                <c:pt idx="115">
                  <c:v>286.2654</c:v>
                </c:pt>
                <c:pt idx="116">
                  <c:v>286.48099999999931</c:v>
                </c:pt>
                <c:pt idx="117">
                  <c:v>286.76659999999958</c:v>
                </c:pt>
                <c:pt idx="118">
                  <c:v>287.10820000000001</c:v>
                </c:pt>
                <c:pt idx="119">
                  <c:v>287.4916999999993</c:v>
                </c:pt>
                <c:pt idx="120">
                  <c:v>287.90460000000002</c:v>
                </c:pt>
                <c:pt idx="121">
                  <c:v>288.33679999999958</c:v>
                </c:pt>
                <c:pt idx="122">
                  <c:v>288.75319999999959</c:v>
                </c:pt>
                <c:pt idx="123">
                  <c:v>289.11200000000002</c:v>
                </c:pt>
                <c:pt idx="124">
                  <c:v>289.37130000000002</c:v>
                </c:pt>
                <c:pt idx="125">
                  <c:v>289.50459999999993</c:v>
                </c:pt>
                <c:pt idx="126">
                  <c:v>289.548</c:v>
                </c:pt>
                <c:pt idx="127">
                  <c:v>289.55270000000002</c:v>
                </c:pt>
                <c:pt idx="128">
                  <c:v>289.5702</c:v>
                </c:pt>
                <c:pt idx="129">
                  <c:v>289.64120000000008</c:v>
                </c:pt>
                <c:pt idx="130">
                  <c:v>289.76420000000002</c:v>
                </c:pt>
                <c:pt idx="131">
                  <c:v>289.92680000000001</c:v>
                </c:pt>
                <c:pt idx="132">
                  <c:v>290.11689999999999</c:v>
                </c:pt>
                <c:pt idx="133">
                  <c:v>290.32209999999992</c:v>
                </c:pt>
                <c:pt idx="134">
                  <c:v>290.55180000000001</c:v>
                </c:pt>
                <c:pt idx="135">
                  <c:v>290.88729999999993</c:v>
                </c:pt>
                <c:pt idx="136">
                  <c:v>291.31560000000002</c:v>
                </c:pt>
                <c:pt idx="137">
                  <c:v>291.75599999999991</c:v>
                </c:pt>
                <c:pt idx="138">
                  <c:v>292.15339999999992</c:v>
                </c:pt>
                <c:pt idx="139">
                  <c:v>292.55950000000001</c:v>
                </c:pt>
                <c:pt idx="140">
                  <c:v>293.03339999999957</c:v>
                </c:pt>
                <c:pt idx="141">
                  <c:v>293.55619999999959</c:v>
                </c:pt>
                <c:pt idx="142">
                  <c:v>294.089</c:v>
                </c:pt>
                <c:pt idx="143">
                  <c:v>294.59890000000001</c:v>
                </c:pt>
                <c:pt idx="144">
                  <c:v>295.08319999999958</c:v>
                </c:pt>
                <c:pt idx="145">
                  <c:v>295.53179999999958</c:v>
                </c:pt>
                <c:pt idx="146">
                  <c:v>295.8639</c:v>
                </c:pt>
                <c:pt idx="147">
                  <c:v>296.01339999999959</c:v>
                </c:pt>
                <c:pt idx="148">
                  <c:v>296.04259999999999</c:v>
                </c:pt>
                <c:pt idx="149">
                  <c:v>296.0462</c:v>
                </c:pt>
                <c:pt idx="150">
                  <c:v>296.10199999999992</c:v>
                </c:pt>
                <c:pt idx="151">
                  <c:v>296.21910000000003</c:v>
                </c:pt>
                <c:pt idx="152">
                  <c:v>296.39729999999992</c:v>
                </c:pt>
                <c:pt idx="153">
                  <c:v>296.65199999999999</c:v>
                </c:pt>
                <c:pt idx="154">
                  <c:v>297.00119999999959</c:v>
                </c:pt>
                <c:pt idx="155">
                  <c:v>297.43659999999909</c:v>
                </c:pt>
                <c:pt idx="156">
                  <c:v>297.88369999999992</c:v>
                </c:pt>
                <c:pt idx="157">
                  <c:v>298.32330000000002</c:v>
                </c:pt>
                <c:pt idx="158">
                  <c:v>298.72719999999958</c:v>
                </c:pt>
                <c:pt idx="159">
                  <c:v>299.06240000000008</c:v>
                </c:pt>
                <c:pt idx="160">
                  <c:v>299.3141</c:v>
                </c:pt>
                <c:pt idx="161">
                  <c:v>299.54160000000002</c:v>
                </c:pt>
                <c:pt idx="162">
                  <c:v>299.82</c:v>
                </c:pt>
                <c:pt idx="163">
                  <c:v>300.17430000000002</c:v>
                </c:pt>
                <c:pt idx="164">
                  <c:v>300.58649999999932</c:v>
                </c:pt>
                <c:pt idx="165">
                  <c:v>301.05860000000001</c:v>
                </c:pt>
                <c:pt idx="166">
                  <c:v>301.57420000000002</c:v>
                </c:pt>
                <c:pt idx="167">
                  <c:v>302.10610000000003</c:v>
                </c:pt>
                <c:pt idx="168">
                  <c:v>302.61239999999992</c:v>
                </c:pt>
                <c:pt idx="169">
                  <c:v>303.04759999999999</c:v>
                </c:pt>
                <c:pt idx="170">
                  <c:v>303.38810000000001</c:v>
                </c:pt>
                <c:pt idx="171">
                  <c:v>303.65910000000002</c:v>
                </c:pt>
                <c:pt idx="172">
                  <c:v>303.89490000000001</c:v>
                </c:pt>
                <c:pt idx="173">
                  <c:v>304.12959999999993</c:v>
                </c:pt>
                <c:pt idx="174">
                  <c:v>304.3854</c:v>
                </c:pt>
                <c:pt idx="175">
                  <c:v>304.66460000000001</c:v>
                </c:pt>
                <c:pt idx="176">
                  <c:v>304.99200000000002</c:v>
                </c:pt>
                <c:pt idx="177">
                  <c:v>305.37110000000001</c:v>
                </c:pt>
                <c:pt idx="178">
                  <c:v>305.7964999999993</c:v>
                </c:pt>
                <c:pt idx="179">
                  <c:v>306.22730000000001</c:v>
                </c:pt>
                <c:pt idx="180">
                  <c:v>306.6139</c:v>
                </c:pt>
                <c:pt idx="181">
                  <c:v>306.9660999999993</c:v>
                </c:pt>
                <c:pt idx="182">
                  <c:v>307.30239999999992</c:v>
                </c:pt>
                <c:pt idx="183">
                  <c:v>307.64120000000008</c:v>
                </c:pt>
                <c:pt idx="184">
                  <c:v>307.99709999999931</c:v>
                </c:pt>
                <c:pt idx="185">
                  <c:v>308.3682</c:v>
                </c:pt>
                <c:pt idx="186">
                  <c:v>308.74540000000002</c:v>
                </c:pt>
                <c:pt idx="187">
                  <c:v>309.15039999999999</c:v>
                </c:pt>
                <c:pt idx="188">
                  <c:v>309.60820000000001</c:v>
                </c:pt>
                <c:pt idx="189">
                  <c:v>310.07679999999959</c:v>
                </c:pt>
                <c:pt idx="190">
                  <c:v>310.48709999999932</c:v>
                </c:pt>
                <c:pt idx="191">
                  <c:v>310.79750000000001</c:v>
                </c:pt>
                <c:pt idx="192">
                  <c:v>310.99329999999929</c:v>
                </c:pt>
                <c:pt idx="193">
                  <c:v>311.04590000000002</c:v>
                </c:pt>
                <c:pt idx="194">
                  <c:v>310.98899999999958</c:v>
                </c:pt>
                <c:pt idx="195">
                  <c:v>310.87329999999992</c:v>
                </c:pt>
                <c:pt idx="196">
                  <c:v>310.80829999999992</c:v>
                </c:pt>
                <c:pt idx="197">
                  <c:v>310.80380000000002</c:v>
                </c:pt>
                <c:pt idx="198">
                  <c:v>310.87209999999999</c:v>
                </c:pt>
                <c:pt idx="199">
                  <c:v>311.02420000000001</c:v>
                </c:pt>
                <c:pt idx="200">
                  <c:v>311.2407</c:v>
                </c:pt>
                <c:pt idx="201">
                  <c:v>311.48469999999992</c:v>
                </c:pt>
                <c:pt idx="202">
                  <c:v>311.78590000000003</c:v>
                </c:pt>
                <c:pt idx="203">
                  <c:v>312.19310000000002</c:v>
                </c:pt>
                <c:pt idx="204">
                  <c:v>312.75369999999992</c:v>
                </c:pt>
                <c:pt idx="205">
                  <c:v>313.45859999999959</c:v>
                </c:pt>
                <c:pt idx="206">
                  <c:v>314.12599999999992</c:v>
                </c:pt>
                <c:pt idx="207">
                  <c:v>314.67689999999999</c:v>
                </c:pt>
                <c:pt idx="208">
                  <c:v>315.17090000000002</c:v>
                </c:pt>
                <c:pt idx="209">
                  <c:v>315.65820000000002</c:v>
                </c:pt>
                <c:pt idx="210">
                  <c:v>316.14640000000009</c:v>
                </c:pt>
                <c:pt idx="211">
                  <c:v>316.66699999999992</c:v>
                </c:pt>
                <c:pt idx="212">
                  <c:v>317.2377999999996</c:v>
                </c:pt>
                <c:pt idx="213">
                  <c:v>317.83679999999958</c:v>
                </c:pt>
                <c:pt idx="214">
                  <c:v>318.44880000000001</c:v>
                </c:pt>
                <c:pt idx="215">
                  <c:v>319.10430000000002</c:v>
                </c:pt>
                <c:pt idx="216">
                  <c:v>319.86079999999993</c:v>
                </c:pt>
                <c:pt idx="217">
                  <c:v>320.7604</c:v>
                </c:pt>
                <c:pt idx="218">
                  <c:v>321.76679999999959</c:v>
                </c:pt>
                <c:pt idx="219">
                  <c:v>322.82400000000001</c:v>
                </c:pt>
                <c:pt idx="220">
                  <c:v>323.88830000000002</c:v>
                </c:pt>
                <c:pt idx="221">
                  <c:v>324.9674</c:v>
                </c:pt>
                <c:pt idx="222">
                  <c:v>326.0949</c:v>
                </c:pt>
                <c:pt idx="223">
                  <c:v>327.28370000000001</c:v>
                </c:pt>
                <c:pt idx="224">
                  <c:v>328.46390000000002</c:v>
                </c:pt>
                <c:pt idx="225">
                  <c:v>329.63839999999959</c:v>
                </c:pt>
                <c:pt idx="226">
                  <c:v>330.8165999999996</c:v>
                </c:pt>
                <c:pt idx="227">
                  <c:v>332.00830000000002</c:v>
                </c:pt>
                <c:pt idx="228">
                  <c:v>333.24</c:v>
                </c:pt>
                <c:pt idx="229">
                  <c:v>334.53009999999932</c:v>
                </c:pt>
                <c:pt idx="230">
                  <c:v>335.892</c:v>
                </c:pt>
                <c:pt idx="231">
                  <c:v>337.29270000000002</c:v>
                </c:pt>
                <c:pt idx="232">
                  <c:v>338.72689999999932</c:v>
                </c:pt>
                <c:pt idx="233">
                  <c:v>340.2079</c:v>
                </c:pt>
                <c:pt idx="234">
                  <c:v>341.71679999999958</c:v>
                </c:pt>
                <c:pt idx="235">
                  <c:v>343.23430000000002</c:v>
                </c:pt>
                <c:pt idx="236">
                  <c:v>344.762</c:v>
                </c:pt>
                <c:pt idx="237">
                  <c:v>346.29820000000001</c:v>
                </c:pt>
                <c:pt idx="238">
                  <c:v>347.82369999999992</c:v>
                </c:pt>
                <c:pt idx="239">
                  <c:v>349.31119999999959</c:v>
                </c:pt>
                <c:pt idx="240">
                  <c:v>350.75959999999992</c:v>
                </c:pt>
                <c:pt idx="241">
                  <c:v>352.17910000000001</c:v>
                </c:pt>
                <c:pt idx="242">
                  <c:v>353.57530000000003</c:v>
                </c:pt>
                <c:pt idx="243">
                  <c:v>354.98119999999909</c:v>
                </c:pt>
                <c:pt idx="244">
                  <c:v>356.43939999999958</c:v>
                </c:pt>
                <c:pt idx="245">
                  <c:v>357.97449999999992</c:v>
                </c:pt>
                <c:pt idx="246">
                  <c:v>359.59480000000002</c:v>
                </c:pt>
                <c:pt idx="247">
                  <c:v>361.3141</c:v>
                </c:pt>
                <c:pt idx="248">
                  <c:v>363.12079999999992</c:v>
                </c:pt>
                <c:pt idx="249">
                  <c:v>364.96429999999992</c:v>
                </c:pt>
                <c:pt idx="250">
                  <c:v>366.82279999999992</c:v>
                </c:pt>
                <c:pt idx="251">
                  <c:v>368.71030000000002</c:v>
                </c:pt>
                <c:pt idx="252">
                  <c:v>370.64150000000001</c:v>
                </c:pt>
                <c:pt idx="253">
                  <c:v>372.60610000000003</c:v>
                </c:pt>
                <c:pt idx="254">
                  <c:v>374.58309999999932</c:v>
                </c:pt>
                <c:pt idx="255" formatCode="General">
                  <c:v>376.77300000000002</c:v>
                </c:pt>
                <c:pt idx="256" formatCode="General">
                  <c:v>378.69900000000001</c:v>
                </c:pt>
                <c:pt idx="257" formatCode="General">
                  <c:v>380.57499999999999</c:v>
                </c:pt>
                <c:pt idx="258" formatCode="General">
                  <c:v>382.69200000000001</c:v>
                </c:pt>
                <c:pt idx="259" formatCode="General">
                  <c:v>384.27100000000002</c:v>
                </c:pt>
                <c:pt idx="260" formatCode="General">
                  <c:v>386.12599999999992</c:v>
                </c:pt>
                <c:pt idx="261" formatCode="General">
                  <c:v>388</c:v>
                </c:pt>
                <c:pt idx="262" formatCode="General">
                  <c:v>390</c:v>
                </c:pt>
                <c:pt idx="263" formatCode="General">
                  <c:v>392.8</c:v>
                </c:pt>
              </c:numCache>
            </c:numRef>
          </c:val>
          <c:extLst>
            <c:ext xmlns:c16="http://schemas.microsoft.com/office/drawing/2014/chart" uri="{C3380CC4-5D6E-409C-BE32-E72D297353CC}">
              <c16:uniqueId val="{00000000-729F-43FB-936F-99D9747FE489}"/>
            </c:ext>
          </c:extLst>
        </c:ser>
        <c:dLbls>
          <c:showLegendKey val="0"/>
          <c:showVal val="0"/>
          <c:showCatName val="0"/>
          <c:showSerName val="0"/>
          <c:showPercent val="0"/>
          <c:showBubbleSize val="0"/>
        </c:dLbls>
        <c:axId val="1214173472"/>
        <c:axId val="1214176224"/>
      </c:areaChart>
      <c:catAx>
        <c:axId val="1214173472"/>
        <c:scaling>
          <c:orientation val="minMax"/>
        </c:scaling>
        <c:delete val="0"/>
        <c:axPos val="b"/>
        <c:numFmt formatCode="General" sourceLinked="1"/>
        <c:majorTickMark val="out"/>
        <c:minorTickMark val="none"/>
        <c:tickLblPos val="nextTo"/>
        <c:spPr>
          <a:ln>
            <a:solidFill>
              <a:srgbClr val="FFFFFF"/>
            </a:solidFill>
          </a:ln>
        </c:spPr>
        <c:crossAx val="1214176224"/>
        <c:crosses val="autoZero"/>
        <c:auto val="1"/>
        <c:lblAlgn val="ctr"/>
        <c:lblOffset val="100"/>
        <c:tickLblSkip val="50"/>
        <c:tickMarkSkip val="10"/>
        <c:noMultiLvlLbl val="1"/>
      </c:catAx>
      <c:valAx>
        <c:axId val="1214176224"/>
        <c:scaling>
          <c:orientation val="minMax"/>
          <c:min val="250"/>
        </c:scaling>
        <c:delete val="0"/>
        <c:axPos val="l"/>
        <c:title>
          <c:tx>
            <c:rich>
              <a:bodyPr rot="-5400000" vert="horz"/>
              <a:lstStyle/>
              <a:p>
                <a:pPr>
                  <a:defRPr/>
                </a:pPr>
                <a:r>
                  <a:rPr lang="en-US" dirty="0"/>
                  <a:t>CO2 (ppm)</a:t>
                </a:r>
              </a:p>
            </c:rich>
          </c:tx>
          <c:overlay val="0"/>
        </c:title>
        <c:numFmt formatCode="0" sourceLinked="0"/>
        <c:majorTickMark val="out"/>
        <c:minorTickMark val="none"/>
        <c:tickLblPos val="nextTo"/>
        <c:spPr>
          <a:ln>
            <a:solidFill>
              <a:srgbClr val="FFFFFF"/>
            </a:solidFill>
          </a:ln>
        </c:spPr>
        <c:crossAx val="1214173472"/>
        <c:crosses val="autoZero"/>
        <c:crossBetween val="midCat"/>
      </c:valAx>
      <c:spPr>
        <a:noFill/>
      </c:spPr>
    </c:plotArea>
    <c:plotVisOnly val="1"/>
    <c:dispBlanksAs val="gap"/>
    <c:showDLblsOverMax val="0"/>
  </c:chart>
  <c:spPr>
    <a:noFill/>
  </c:spPr>
  <c:txPr>
    <a:bodyPr/>
    <a:lstStyle/>
    <a:p>
      <a:pPr>
        <a:defRPr sz="2400">
          <a:solidFill>
            <a:srgbClr val="FFFFFF"/>
          </a:solidFill>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40652D-38D4-441E-A667-DB4ACC7C026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3D3F9AB4-FEA5-4572-A55C-2E3B9EAE4997}">
      <dgm:prSet/>
      <dgm:spPr/>
      <dgm:t>
        <a:bodyPr/>
        <a:lstStyle/>
        <a:p>
          <a:r>
            <a:rPr lang="en-US">
              <a:solidFill>
                <a:schemeClr val="bg1"/>
              </a:solidFill>
            </a:rPr>
            <a:t>A new geological epoch</a:t>
          </a:r>
        </a:p>
      </dgm:t>
    </dgm:pt>
    <dgm:pt modelId="{ECF8942B-5000-4A96-A8BE-67EE24EB6A4E}" type="parTrans" cxnId="{BA105860-97F8-4CB9-86C7-1F4CBAEF5D6F}">
      <dgm:prSet/>
      <dgm:spPr/>
      <dgm:t>
        <a:bodyPr/>
        <a:lstStyle/>
        <a:p>
          <a:endParaRPr lang="en-US">
            <a:solidFill>
              <a:schemeClr val="bg1"/>
            </a:solidFill>
          </a:endParaRPr>
        </a:p>
      </dgm:t>
    </dgm:pt>
    <dgm:pt modelId="{709AF6FC-211C-405C-A128-584B5ACD2593}" type="sibTrans" cxnId="{BA105860-97F8-4CB9-86C7-1F4CBAEF5D6F}">
      <dgm:prSet/>
      <dgm:spPr/>
      <dgm:t>
        <a:bodyPr/>
        <a:lstStyle/>
        <a:p>
          <a:endParaRPr lang="en-US">
            <a:solidFill>
              <a:schemeClr val="bg1"/>
            </a:solidFill>
          </a:endParaRPr>
        </a:p>
      </dgm:t>
    </dgm:pt>
    <dgm:pt modelId="{8154D939-1265-49D9-8418-E22C372F964A}">
      <dgm:prSet/>
      <dgm:spPr/>
      <dgm:t>
        <a:bodyPr/>
        <a:lstStyle/>
        <a:p>
          <a:r>
            <a:rPr lang="en-US">
              <a:solidFill>
                <a:schemeClr val="bg1"/>
              </a:solidFill>
            </a:rPr>
            <a:t>Humans are the dominant force on planet</a:t>
          </a:r>
        </a:p>
      </dgm:t>
    </dgm:pt>
    <dgm:pt modelId="{FFB948B1-FE8D-4F8C-8567-7EF8C16569B4}" type="parTrans" cxnId="{370BA577-F0F9-49ED-9BC7-FB3B521BB793}">
      <dgm:prSet/>
      <dgm:spPr/>
      <dgm:t>
        <a:bodyPr/>
        <a:lstStyle/>
        <a:p>
          <a:endParaRPr lang="en-US">
            <a:solidFill>
              <a:schemeClr val="bg1"/>
            </a:solidFill>
          </a:endParaRPr>
        </a:p>
      </dgm:t>
    </dgm:pt>
    <dgm:pt modelId="{729C5602-8BDE-453E-876A-67BF7C449776}" type="sibTrans" cxnId="{370BA577-F0F9-49ED-9BC7-FB3B521BB793}">
      <dgm:prSet/>
      <dgm:spPr/>
      <dgm:t>
        <a:bodyPr/>
        <a:lstStyle/>
        <a:p>
          <a:endParaRPr lang="en-US">
            <a:solidFill>
              <a:schemeClr val="bg1"/>
            </a:solidFill>
          </a:endParaRPr>
        </a:p>
      </dgm:t>
    </dgm:pt>
    <dgm:pt modelId="{B2C9ABFC-0E9D-443C-B7B2-F54F176D0CF1}">
      <dgm:prSet/>
      <dgm:spPr/>
      <dgm:t>
        <a:bodyPr/>
        <a:lstStyle/>
        <a:p>
          <a:r>
            <a:rPr lang="en-US">
              <a:solidFill>
                <a:schemeClr val="bg1"/>
              </a:solidFill>
            </a:rPr>
            <a:t>Characterized by dramatically increased and increasing… </a:t>
          </a:r>
        </a:p>
      </dgm:t>
    </dgm:pt>
    <dgm:pt modelId="{5FABA6A0-B13F-4E61-9809-8C9ABDD61FF7}" type="parTrans" cxnId="{12B46D67-F179-4018-B4C7-E54FEC719CD8}">
      <dgm:prSet/>
      <dgm:spPr/>
      <dgm:t>
        <a:bodyPr/>
        <a:lstStyle/>
        <a:p>
          <a:endParaRPr lang="en-US">
            <a:solidFill>
              <a:schemeClr val="bg1"/>
            </a:solidFill>
          </a:endParaRPr>
        </a:p>
      </dgm:t>
    </dgm:pt>
    <dgm:pt modelId="{8EE5113D-CF47-45DA-ACBD-F29783F2F7E7}" type="sibTrans" cxnId="{12B46D67-F179-4018-B4C7-E54FEC719CD8}">
      <dgm:prSet/>
      <dgm:spPr/>
      <dgm:t>
        <a:bodyPr/>
        <a:lstStyle/>
        <a:p>
          <a:endParaRPr lang="en-US">
            <a:solidFill>
              <a:schemeClr val="bg1"/>
            </a:solidFill>
          </a:endParaRPr>
        </a:p>
      </dgm:t>
    </dgm:pt>
    <dgm:pt modelId="{7336AACA-E383-467B-889B-F433328CC950}">
      <dgm:prSet/>
      <dgm:spPr/>
      <dgm:t>
        <a:bodyPr/>
        <a:lstStyle/>
        <a:p>
          <a:r>
            <a:rPr lang="en-US">
              <a:solidFill>
                <a:schemeClr val="tx1"/>
              </a:solidFill>
            </a:rPr>
            <a:t>Human use of materials &amp; natural resources </a:t>
          </a:r>
        </a:p>
      </dgm:t>
    </dgm:pt>
    <dgm:pt modelId="{5FBBAC97-C594-4B31-B6D8-76E03E1FE3E3}" type="parTrans" cxnId="{9C51B658-3FDF-489F-803A-4EF47D08212F}">
      <dgm:prSet/>
      <dgm:spPr/>
      <dgm:t>
        <a:bodyPr/>
        <a:lstStyle/>
        <a:p>
          <a:endParaRPr lang="en-US">
            <a:solidFill>
              <a:schemeClr val="bg1"/>
            </a:solidFill>
          </a:endParaRPr>
        </a:p>
      </dgm:t>
    </dgm:pt>
    <dgm:pt modelId="{DF4926DA-130F-4004-9A86-0FE7CA5BCE18}" type="sibTrans" cxnId="{9C51B658-3FDF-489F-803A-4EF47D08212F}">
      <dgm:prSet/>
      <dgm:spPr/>
      <dgm:t>
        <a:bodyPr/>
        <a:lstStyle/>
        <a:p>
          <a:endParaRPr lang="en-US">
            <a:solidFill>
              <a:schemeClr val="bg1"/>
            </a:solidFill>
          </a:endParaRPr>
        </a:p>
      </dgm:t>
    </dgm:pt>
    <dgm:pt modelId="{7AC9A7A3-1050-4BF0-8CE2-2316915172FC}">
      <dgm:prSet/>
      <dgm:spPr/>
      <dgm:t>
        <a:bodyPr/>
        <a:lstStyle/>
        <a:p>
          <a:r>
            <a:rPr lang="en-US" dirty="0">
              <a:solidFill>
                <a:schemeClr val="tx1"/>
              </a:solidFill>
            </a:rPr>
            <a:t>Expulsion of waste/pollutants into environment</a:t>
          </a:r>
        </a:p>
      </dgm:t>
    </dgm:pt>
    <dgm:pt modelId="{1021D14E-676B-4F6F-8809-FB8C4DDA1D1E}" type="parTrans" cxnId="{4CB45F2D-F47F-439B-9B4A-4840DA305B74}">
      <dgm:prSet/>
      <dgm:spPr/>
      <dgm:t>
        <a:bodyPr/>
        <a:lstStyle/>
        <a:p>
          <a:endParaRPr lang="en-US">
            <a:solidFill>
              <a:schemeClr val="bg1"/>
            </a:solidFill>
          </a:endParaRPr>
        </a:p>
      </dgm:t>
    </dgm:pt>
    <dgm:pt modelId="{B3368D22-2F66-4395-A7CD-BF3DD0187266}" type="sibTrans" cxnId="{4CB45F2D-F47F-439B-9B4A-4840DA305B74}">
      <dgm:prSet/>
      <dgm:spPr/>
      <dgm:t>
        <a:bodyPr/>
        <a:lstStyle/>
        <a:p>
          <a:endParaRPr lang="en-US">
            <a:solidFill>
              <a:schemeClr val="bg1"/>
            </a:solidFill>
          </a:endParaRPr>
        </a:p>
      </dgm:t>
    </dgm:pt>
    <dgm:pt modelId="{0A36F7F8-AF2C-574F-80F8-22494B5AA1BE}" type="pres">
      <dgm:prSet presAssocID="{8640652D-38D4-441E-A667-DB4ACC7C026E}" presName="linear" presStyleCnt="0">
        <dgm:presLayoutVars>
          <dgm:animLvl val="lvl"/>
          <dgm:resizeHandles val="exact"/>
        </dgm:presLayoutVars>
      </dgm:prSet>
      <dgm:spPr/>
    </dgm:pt>
    <dgm:pt modelId="{3E56B24D-D7EC-EC49-87C5-D8ED71AABC3A}" type="pres">
      <dgm:prSet presAssocID="{3D3F9AB4-FEA5-4572-A55C-2E3B9EAE4997}" presName="parentText" presStyleLbl="node1" presStyleIdx="0" presStyleCnt="3">
        <dgm:presLayoutVars>
          <dgm:chMax val="0"/>
          <dgm:bulletEnabled val="1"/>
        </dgm:presLayoutVars>
      </dgm:prSet>
      <dgm:spPr/>
    </dgm:pt>
    <dgm:pt modelId="{3919CE3D-8EBA-784B-BE3A-E6B70CBF2E90}" type="pres">
      <dgm:prSet presAssocID="{709AF6FC-211C-405C-A128-584B5ACD2593}" presName="spacer" presStyleCnt="0"/>
      <dgm:spPr/>
    </dgm:pt>
    <dgm:pt modelId="{82E20DF2-F432-4E4F-A025-CC23261C2A91}" type="pres">
      <dgm:prSet presAssocID="{8154D939-1265-49D9-8418-E22C372F964A}" presName="parentText" presStyleLbl="node1" presStyleIdx="1" presStyleCnt="3">
        <dgm:presLayoutVars>
          <dgm:chMax val="0"/>
          <dgm:bulletEnabled val="1"/>
        </dgm:presLayoutVars>
      </dgm:prSet>
      <dgm:spPr/>
    </dgm:pt>
    <dgm:pt modelId="{E58EF031-77F2-5F4A-AB4C-6492223CC219}" type="pres">
      <dgm:prSet presAssocID="{729C5602-8BDE-453E-876A-67BF7C449776}" presName="spacer" presStyleCnt="0"/>
      <dgm:spPr/>
    </dgm:pt>
    <dgm:pt modelId="{C5371D0C-BC56-934B-AB0E-97AD935B7F41}" type="pres">
      <dgm:prSet presAssocID="{B2C9ABFC-0E9D-443C-B7B2-F54F176D0CF1}" presName="parentText" presStyleLbl="node1" presStyleIdx="2" presStyleCnt="3">
        <dgm:presLayoutVars>
          <dgm:chMax val="0"/>
          <dgm:bulletEnabled val="1"/>
        </dgm:presLayoutVars>
      </dgm:prSet>
      <dgm:spPr/>
    </dgm:pt>
    <dgm:pt modelId="{39889879-F0B4-604D-B6A5-5D9FF31E3A19}" type="pres">
      <dgm:prSet presAssocID="{B2C9ABFC-0E9D-443C-B7B2-F54F176D0CF1}" presName="childText" presStyleLbl="revTx" presStyleIdx="0" presStyleCnt="1">
        <dgm:presLayoutVars>
          <dgm:bulletEnabled val="1"/>
        </dgm:presLayoutVars>
      </dgm:prSet>
      <dgm:spPr/>
    </dgm:pt>
  </dgm:ptLst>
  <dgm:cxnLst>
    <dgm:cxn modelId="{5BDB9503-78DD-A243-A7C3-91B1711A8B81}" type="presOf" srcId="{8154D939-1265-49D9-8418-E22C372F964A}" destId="{82E20DF2-F432-4E4F-A025-CC23261C2A91}" srcOrd="0" destOrd="0" presId="urn:microsoft.com/office/officeart/2005/8/layout/vList2"/>
    <dgm:cxn modelId="{0992F004-CFAB-D246-8361-9BBE3A30F695}" type="presOf" srcId="{8640652D-38D4-441E-A667-DB4ACC7C026E}" destId="{0A36F7F8-AF2C-574F-80F8-22494B5AA1BE}" srcOrd="0" destOrd="0" presId="urn:microsoft.com/office/officeart/2005/8/layout/vList2"/>
    <dgm:cxn modelId="{4CB45F2D-F47F-439B-9B4A-4840DA305B74}" srcId="{B2C9ABFC-0E9D-443C-B7B2-F54F176D0CF1}" destId="{7AC9A7A3-1050-4BF0-8CE2-2316915172FC}" srcOrd="1" destOrd="0" parTransId="{1021D14E-676B-4F6F-8809-FB8C4DDA1D1E}" sibTransId="{B3368D22-2F66-4395-A7CD-BF3DD0187266}"/>
    <dgm:cxn modelId="{4D20F030-A3BB-C148-B72F-780A70A0FEB8}" type="presOf" srcId="{B2C9ABFC-0E9D-443C-B7B2-F54F176D0CF1}" destId="{C5371D0C-BC56-934B-AB0E-97AD935B7F41}" srcOrd="0" destOrd="0" presId="urn:microsoft.com/office/officeart/2005/8/layout/vList2"/>
    <dgm:cxn modelId="{9C51B658-3FDF-489F-803A-4EF47D08212F}" srcId="{B2C9ABFC-0E9D-443C-B7B2-F54F176D0CF1}" destId="{7336AACA-E383-467B-889B-F433328CC950}" srcOrd="0" destOrd="0" parTransId="{5FBBAC97-C594-4B31-B6D8-76E03E1FE3E3}" sibTransId="{DF4926DA-130F-4004-9A86-0FE7CA5BCE18}"/>
    <dgm:cxn modelId="{BA105860-97F8-4CB9-86C7-1F4CBAEF5D6F}" srcId="{8640652D-38D4-441E-A667-DB4ACC7C026E}" destId="{3D3F9AB4-FEA5-4572-A55C-2E3B9EAE4997}" srcOrd="0" destOrd="0" parTransId="{ECF8942B-5000-4A96-A8BE-67EE24EB6A4E}" sibTransId="{709AF6FC-211C-405C-A128-584B5ACD2593}"/>
    <dgm:cxn modelId="{12B46D67-F179-4018-B4C7-E54FEC719CD8}" srcId="{8640652D-38D4-441E-A667-DB4ACC7C026E}" destId="{B2C9ABFC-0E9D-443C-B7B2-F54F176D0CF1}" srcOrd="2" destOrd="0" parTransId="{5FABA6A0-B13F-4E61-9809-8C9ABDD61FF7}" sibTransId="{8EE5113D-CF47-45DA-ACBD-F29783F2F7E7}"/>
    <dgm:cxn modelId="{370BA577-F0F9-49ED-9BC7-FB3B521BB793}" srcId="{8640652D-38D4-441E-A667-DB4ACC7C026E}" destId="{8154D939-1265-49D9-8418-E22C372F964A}" srcOrd="1" destOrd="0" parTransId="{FFB948B1-FE8D-4F8C-8567-7EF8C16569B4}" sibTransId="{729C5602-8BDE-453E-876A-67BF7C449776}"/>
    <dgm:cxn modelId="{95DF61AE-A505-D847-A988-E9A22B5F3D05}" type="presOf" srcId="{7336AACA-E383-467B-889B-F433328CC950}" destId="{39889879-F0B4-604D-B6A5-5D9FF31E3A19}" srcOrd="0" destOrd="0" presId="urn:microsoft.com/office/officeart/2005/8/layout/vList2"/>
    <dgm:cxn modelId="{6813D4C4-BA0A-E240-8A9A-32C6BD5EA93F}" type="presOf" srcId="{7AC9A7A3-1050-4BF0-8CE2-2316915172FC}" destId="{39889879-F0B4-604D-B6A5-5D9FF31E3A19}" srcOrd="0" destOrd="1" presId="urn:microsoft.com/office/officeart/2005/8/layout/vList2"/>
    <dgm:cxn modelId="{288E19C6-115E-9B4D-BF6C-0B752BEB08F2}" type="presOf" srcId="{3D3F9AB4-FEA5-4572-A55C-2E3B9EAE4997}" destId="{3E56B24D-D7EC-EC49-87C5-D8ED71AABC3A}" srcOrd="0" destOrd="0" presId="urn:microsoft.com/office/officeart/2005/8/layout/vList2"/>
    <dgm:cxn modelId="{A118C2ED-EFC7-3348-98AD-B73D16341592}" type="presParOf" srcId="{0A36F7F8-AF2C-574F-80F8-22494B5AA1BE}" destId="{3E56B24D-D7EC-EC49-87C5-D8ED71AABC3A}" srcOrd="0" destOrd="0" presId="urn:microsoft.com/office/officeart/2005/8/layout/vList2"/>
    <dgm:cxn modelId="{06065316-4195-AC48-8464-A19605A8DDEB}" type="presParOf" srcId="{0A36F7F8-AF2C-574F-80F8-22494B5AA1BE}" destId="{3919CE3D-8EBA-784B-BE3A-E6B70CBF2E90}" srcOrd="1" destOrd="0" presId="urn:microsoft.com/office/officeart/2005/8/layout/vList2"/>
    <dgm:cxn modelId="{E2187F38-370D-D44C-B3BE-1641BCD4ACEE}" type="presParOf" srcId="{0A36F7F8-AF2C-574F-80F8-22494B5AA1BE}" destId="{82E20DF2-F432-4E4F-A025-CC23261C2A91}" srcOrd="2" destOrd="0" presId="urn:microsoft.com/office/officeart/2005/8/layout/vList2"/>
    <dgm:cxn modelId="{8D2F9015-2C46-4D40-85FD-8DC4A1E19198}" type="presParOf" srcId="{0A36F7F8-AF2C-574F-80F8-22494B5AA1BE}" destId="{E58EF031-77F2-5F4A-AB4C-6492223CC219}" srcOrd="3" destOrd="0" presId="urn:microsoft.com/office/officeart/2005/8/layout/vList2"/>
    <dgm:cxn modelId="{4D552DF2-AE14-A14F-B7EA-56BE0CC25B22}" type="presParOf" srcId="{0A36F7F8-AF2C-574F-80F8-22494B5AA1BE}" destId="{C5371D0C-BC56-934B-AB0E-97AD935B7F41}" srcOrd="4" destOrd="0" presId="urn:microsoft.com/office/officeart/2005/8/layout/vList2"/>
    <dgm:cxn modelId="{D333506C-6AB3-7840-A13C-BE20D3F2607F}" type="presParOf" srcId="{0A36F7F8-AF2C-574F-80F8-22494B5AA1BE}" destId="{39889879-F0B4-604D-B6A5-5D9FF31E3A19}"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5F6690-5A09-45A2-9287-2C2D235F97AC}"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AC2E13B6-EDE6-4C6A-9028-065F0A4B4B65}">
      <dgm:prSet/>
      <dgm:spPr/>
      <dgm:t>
        <a:bodyPr/>
        <a:lstStyle/>
        <a:p>
          <a:r>
            <a:rPr lang="en-US"/>
            <a:t>Sustainability &amp; Resilience concepts</a:t>
          </a:r>
        </a:p>
      </dgm:t>
    </dgm:pt>
    <dgm:pt modelId="{83D75C70-B93B-4966-A46C-0E0CD5C64527}" type="parTrans" cxnId="{4A6BD6B4-20B3-4C0D-AF4F-C0BFF09A9EDE}">
      <dgm:prSet/>
      <dgm:spPr/>
      <dgm:t>
        <a:bodyPr/>
        <a:lstStyle/>
        <a:p>
          <a:endParaRPr lang="en-US"/>
        </a:p>
      </dgm:t>
    </dgm:pt>
    <dgm:pt modelId="{1941A09D-CF9F-44AF-B79C-4C3939AA4989}" type="sibTrans" cxnId="{4A6BD6B4-20B3-4C0D-AF4F-C0BFF09A9EDE}">
      <dgm:prSet/>
      <dgm:spPr/>
      <dgm:t>
        <a:bodyPr/>
        <a:lstStyle/>
        <a:p>
          <a:endParaRPr lang="en-US"/>
        </a:p>
      </dgm:t>
    </dgm:pt>
    <dgm:pt modelId="{585D0CE1-B02B-47BA-912D-E7601B14C0EA}">
      <dgm:prSet/>
      <dgm:spPr/>
      <dgm:t>
        <a:bodyPr/>
        <a:lstStyle/>
        <a:p>
          <a:r>
            <a:rPr lang="en-US"/>
            <a:t>Examples of how urban forestry can contribute to sustainability and resilience</a:t>
          </a:r>
        </a:p>
      </dgm:t>
    </dgm:pt>
    <dgm:pt modelId="{0BC1F2A2-23D1-4222-9599-D8E81258A352}" type="parTrans" cxnId="{1046A396-7BA2-4589-BC7E-620399898A92}">
      <dgm:prSet/>
      <dgm:spPr/>
      <dgm:t>
        <a:bodyPr/>
        <a:lstStyle/>
        <a:p>
          <a:endParaRPr lang="en-US"/>
        </a:p>
      </dgm:t>
    </dgm:pt>
    <dgm:pt modelId="{E8FE088F-9A94-430A-9512-B22285B17F9E}" type="sibTrans" cxnId="{1046A396-7BA2-4589-BC7E-620399898A92}">
      <dgm:prSet/>
      <dgm:spPr/>
      <dgm:t>
        <a:bodyPr/>
        <a:lstStyle/>
        <a:p>
          <a:endParaRPr lang="en-US"/>
        </a:p>
      </dgm:t>
    </dgm:pt>
    <dgm:pt modelId="{6610FFB5-5DF2-4130-80EB-1F03FDCBE807}">
      <dgm:prSet/>
      <dgm:spPr/>
      <dgm:t>
        <a:bodyPr/>
        <a:lstStyle/>
        <a:p>
          <a:r>
            <a:rPr lang="en-US" dirty="0"/>
            <a:t>Framework: “Doughnut model” of sustainability </a:t>
          </a:r>
        </a:p>
      </dgm:t>
    </dgm:pt>
    <dgm:pt modelId="{106B48C6-696E-45B6-884C-641A90BD244C}" type="parTrans" cxnId="{ED8AE8FB-7D0F-4F14-A397-9F0544943EBB}">
      <dgm:prSet/>
      <dgm:spPr/>
      <dgm:t>
        <a:bodyPr/>
        <a:lstStyle/>
        <a:p>
          <a:endParaRPr lang="en-US"/>
        </a:p>
      </dgm:t>
    </dgm:pt>
    <dgm:pt modelId="{5A3FF7D2-436E-452D-9927-E68C4262F19D}" type="sibTrans" cxnId="{ED8AE8FB-7D0F-4F14-A397-9F0544943EBB}">
      <dgm:prSet/>
      <dgm:spPr/>
      <dgm:t>
        <a:bodyPr/>
        <a:lstStyle/>
        <a:p>
          <a:endParaRPr lang="en-US"/>
        </a:p>
      </dgm:t>
    </dgm:pt>
    <dgm:pt modelId="{7487F75A-9E5E-46C1-8173-B364633BBCFF}">
      <dgm:prSet/>
      <dgm:spPr/>
      <dgm:t>
        <a:bodyPr/>
        <a:lstStyle/>
        <a:p>
          <a:r>
            <a:rPr lang="en-US" dirty="0"/>
            <a:t>Take Home Message: </a:t>
          </a:r>
          <a:r>
            <a:rPr lang="en-US" b="1" i="1" dirty="0"/>
            <a:t>Think about how you and your urban forest can operate within environmental constraints while helping meet human needs </a:t>
          </a:r>
        </a:p>
      </dgm:t>
    </dgm:pt>
    <dgm:pt modelId="{4B9912C7-3EE4-422A-B58A-4323405117C7}" type="parTrans" cxnId="{AA0F2A77-24B8-4439-9DD9-F974AFFB9F76}">
      <dgm:prSet/>
      <dgm:spPr/>
      <dgm:t>
        <a:bodyPr/>
        <a:lstStyle/>
        <a:p>
          <a:endParaRPr lang="en-US"/>
        </a:p>
      </dgm:t>
    </dgm:pt>
    <dgm:pt modelId="{E00A34CC-103A-4761-B882-7AD476BC0196}" type="sibTrans" cxnId="{AA0F2A77-24B8-4439-9DD9-F974AFFB9F76}">
      <dgm:prSet/>
      <dgm:spPr/>
      <dgm:t>
        <a:bodyPr/>
        <a:lstStyle/>
        <a:p>
          <a:endParaRPr lang="en-US"/>
        </a:p>
      </dgm:t>
    </dgm:pt>
    <dgm:pt modelId="{20F8ED33-C322-9F49-9346-80A9F75DF9BB}" type="pres">
      <dgm:prSet presAssocID="{375F6690-5A09-45A2-9287-2C2D235F97AC}" presName="vert0" presStyleCnt="0">
        <dgm:presLayoutVars>
          <dgm:dir/>
          <dgm:animOne val="branch"/>
          <dgm:animLvl val="lvl"/>
        </dgm:presLayoutVars>
      </dgm:prSet>
      <dgm:spPr/>
    </dgm:pt>
    <dgm:pt modelId="{BF9E67D1-9D0E-E749-B272-3B5D65BB47A4}" type="pres">
      <dgm:prSet presAssocID="{AC2E13B6-EDE6-4C6A-9028-065F0A4B4B65}" presName="thickLine" presStyleLbl="alignNode1" presStyleIdx="0" presStyleCnt="4"/>
      <dgm:spPr/>
    </dgm:pt>
    <dgm:pt modelId="{918ADC11-116A-564F-B1F2-85498B7185CC}" type="pres">
      <dgm:prSet presAssocID="{AC2E13B6-EDE6-4C6A-9028-065F0A4B4B65}" presName="horz1" presStyleCnt="0"/>
      <dgm:spPr/>
    </dgm:pt>
    <dgm:pt modelId="{7F245E55-67EB-984F-8A5F-81B518B2D53C}" type="pres">
      <dgm:prSet presAssocID="{AC2E13B6-EDE6-4C6A-9028-065F0A4B4B65}" presName="tx1" presStyleLbl="revTx" presStyleIdx="0" presStyleCnt="4"/>
      <dgm:spPr/>
    </dgm:pt>
    <dgm:pt modelId="{237F5242-C304-0340-9D7B-21C336C268B9}" type="pres">
      <dgm:prSet presAssocID="{AC2E13B6-EDE6-4C6A-9028-065F0A4B4B65}" presName="vert1" presStyleCnt="0"/>
      <dgm:spPr/>
    </dgm:pt>
    <dgm:pt modelId="{D1905AE3-4F15-AE4F-9442-30215B96EA70}" type="pres">
      <dgm:prSet presAssocID="{585D0CE1-B02B-47BA-912D-E7601B14C0EA}" presName="thickLine" presStyleLbl="alignNode1" presStyleIdx="1" presStyleCnt="4"/>
      <dgm:spPr/>
    </dgm:pt>
    <dgm:pt modelId="{DD2E72C7-ABA5-DF49-8BBD-851B9F160423}" type="pres">
      <dgm:prSet presAssocID="{585D0CE1-B02B-47BA-912D-E7601B14C0EA}" presName="horz1" presStyleCnt="0"/>
      <dgm:spPr/>
    </dgm:pt>
    <dgm:pt modelId="{F0FBBFB9-521C-4F42-B138-9CF136AF6053}" type="pres">
      <dgm:prSet presAssocID="{585D0CE1-B02B-47BA-912D-E7601B14C0EA}" presName="tx1" presStyleLbl="revTx" presStyleIdx="1" presStyleCnt="4"/>
      <dgm:spPr/>
    </dgm:pt>
    <dgm:pt modelId="{E95935C1-043E-6943-AE83-449D98BBE936}" type="pres">
      <dgm:prSet presAssocID="{585D0CE1-B02B-47BA-912D-E7601B14C0EA}" presName="vert1" presStyleCnt="0"/>
      <dgm:spPr/>
    </dgm:pt>
    <dgm:pt modelId="{E61A0B05-D599-F545-AD3D-1FFF70710A3D}" type="pres">
      <dgm:prSet presAssocID="{6610FFB5-5DF2-4130-80EB-1F03FDCBE807}" presName="thickLine" presStyleLbl="alignNode1" presStyleIdx="2" presStyleCnt="4"/>
      <dgm:spPr/>
    </dgm:pt>
    <dgm:pt modelId="{39099403-686C-5F48-BB4A-3B27FBD92A4D}" type="pres">
      <dgm:prSet presAssocID="{6610FFB5-5DF2-4130-80EB-1F03FDCBE807}" presName="horz1" presStyleCnt="0"/>
      <dgm:spPr/>
    </dgm:pt>
    <dgm:pt modelId="{9A011169-9D99-F249-93CD-DC9496534BDC}" type="pres">
      <dgm:prSet presAssocID="{6610FFB5-5DF2-4130-80EB-1F03FDCBE807}" presName="tx1" presStyleLbl="revTx" presStyleIdx="2" presStyleCnt="4"/>
      <dgm:spPr/>
    </dgm:pt>
    <dgm:pt modelId="{7FE019CA-CCB4-8743-86FA-2DBD031ADA3D}" type="pres">
      <dgm:prSet presAssocID="{6610FFB5-5DF2-4130-80EB-1F03FDCBE807}" presName="vert1" presStyleCnt="0"/>
      <dgm:spPr/>
    </dgm:pt>
    <dgm:pt modelId="{B1AA98B0-969C-384C-943B-CAC4CD89BDCA}" type="pres">
      <dgm:prSet presAssocID="{7487F75A-9E5E-46C1-8173-B364633BBCFF}" presName="thickLine" presStyleLbl="alignNode1" presStyleIdx="3" presStyleCnt="4"/>
      <dgm:spPr/>
    </dgm:pt>
    <dgm:pt modelId="{BA3B67AA-AA51-E244-B707-2022A1F52F87}" type="pres">
      <dgm:prSet presAssocID="{7487F75A-9E5E-46C1-8173-B364633BBCFF}" presName="horz1" presStyleCnt="0"/>
      <dgm:spPr/>
    </dgm:pt>
    <dgm:pt modelId="{AFEA60A4-4FB8-7245-BE5E-427219AEA12D}" type="pres">
      <dgm:prSet presAssocID="{7487F75A-9E5E-46C1-8173-B364633BBCFF}" presName="tx1" presStyleLbl="revTx" presStyleIdx="3" presStyleCnt="4"/>
      <dgm:spPr/>
    </dgm:pt>
    <dgm:pt modelId="{3D7F57A2-F131-2744-AC75-2260E3EFD238}" type="pres">
      <dgm:prSet presAssocID="{7487F75A-9E5E-46C1-8173-B364633BBCFF}" presName="vert1" presStyleCnt="0"/>
      <dgm:spPr/>
    </dgm:pt>
  </dgm:ptLst>
  <dgm:cxnLst>
    <dgm:cxn modelId="{69544268-1115-5544-814E-6B46997677EF}" type="presOf" srcId="{375F6690-5A09-45A2-9287-2C2D235F97AC}" destId="{20F8ED33-C322-9F49-9346-80A9F75DF9BB}" srcOrd="0" destOrd="0" presId="urn:microsoft.com/office/officeart/2008/layout/LinedList"/>
    <dgm:cxn modelId="{AA0F2A77-24B8-4439-9DD9-F974AFFB9F76}" srcId="{375F6690-5A09-45A2-9287-2C2D235F97AC}" destId="{7487F75A-9E5E-46C1-8173-B364633BBCFF}" srcOrd="3" destOrd="0" parTransId="{4B9912C7-3EE4-422A-B58A-4323405117C7}" sibTransId="{E00A34CC-103A-4761-B882-7AD476BC0196}"/>
    <dgm:cxn modelId="{31E5AB77-AE76-9D41-9B31-39E0364DBD44}" type="presOf" srcId="{6610FFB5-5DF2-4130-80EB-1F03FDCBE807}" destId="{9A011169-9D99-F249-93CD-DC9496534BDC}" srcOrd="0" destOrd="0" presId="urn:microsoft.com/office/officeart/2008/layout/LinedList"/>
    <dgm:cxn modelId="{D02F0184-7CE0-D040-9ED5-4EEC38BDCAC3}" type="presOf" srcId="{AC2E13B6-EDE6-4C6A-9028-065F0A4B4B65}" destId="{7F245E55-67EB-984F-8A5F-81B518B2D53C}" srcOrd="0" destOrd="0" presId="urn:microsoft.com/office/officeart/2008/layout/LinedList"/>
    <dgm:cxn modelId="{1046A396-7BA2-4589-BC7E-620399898A92}" srcId="{375F6690-5A09-45A2-9287-2C2D235F97AC}" destId="{585D0CE1-B02B-47BA-912D-E7601B14C0EA}" srcOrd="1" destOrd="0" parTransId="{0BC1F2A2-23D1-4222-9599-D8E81258A352}" sibTransId="{E8FE088F-9A94-430A-9512-B22285B17F9E}"/>
    <dgm:cxn modelId="{287335AD-7400-114D-A585-D7BFAFE6A976}" type="presOf" srcId="{585D0CE1-B02B-47BA-912D-E7601B14C0EA}" destId="{F0FBBFB9-521C-4F42-B138-9CF136AF6053}" srcOrd="0" destOrd="0" presId="urn:microsoft.com/office/officeart/2008/layout/LinedList"/>
    <dgm:cxn modelId="{4A6BD6B4-20B3-4C0D-AF4F-C0BFF09A9EDE}" srcId="{375F6690-5A09-45A2-9287-2C2D235F97AC}" destId="{AC2E13B6-EDE6-4C6A-9028-065F0A4B4B65}" srcOrd="0" destOrd="0" parTransId="{83D75C70-B93B-4966-A46C-0E0CD5C64527}" sibTransId="{1941A09D-CF9F-44AF-B79C-4C3939AA4989}"/>
    <dgm:cxn modelId="{D41038E4-27FA-C041-85FF-E2FC57249BEB}" type="presOf" srcId="{7487F75A-9E5E-46C1-8173-B364633BBCFF}" destId="{AFEA60A4-4FB8-7245-BE5E-427219AEA12D}" srcOrd="0" destOrd="0" presId="urn:microsoft.com/office/officeart/2008/layout/LinedList"/>
    <dgm:cxn modelId="{ED8AE8FB-7D0F-4F14-A397-9F0544943EBB}" srcId="{375F6690-5A09-45A2-9287-2C2D235F97AC}" destId="{6610FFB5-5DF2-4130-80EB-1F03FDCBE807}" srcOrd="2" destOrd="0" parTransId="{106B48C6-696E-45B6-884C-641A90BD244C}" sibTransId="{5A3FF7D2-436E-452D-9927-E68C4262F19D}"/>
    <dgm:cxn modelId="{65AE3AC6-3D54-204B-9302-3A5DB140EDBB}" type="presParOf" srcId="{20F8ED33-C322-9F49-9346-80A9F75DF9BB}" destId="{BF9E67D1-9D0E-E749-B272-3B5D65BB47A4}" srcOrd="0" destOrd="0" presId="urn:microsoft.com/office/officeart/2008/layout/LinedList"/>
    <dgm:cxn modelId="{7B4831EA-B63F-1340-81B4-9A18E7804302}" type="presParOf" srcId="{20F8ED33-C322-9F49-9346-80A9F75DF9BB}" destId="{918ADC11-116A-564F-B1F2-85498B7185CC}" srcOrd="1" destOrd="0" presId="urn:microsoft.com/office/officeart/2008/layout/LinedList"/>
    <dgm:cxn modelId="{8F2B384B-D5C5-3645-9374-F00D93ACE90C}" type="presParOf" srcId="{918ADC11-116A-564F-B1F2-85498B7185CC}" destId="{7F245E55-67EB-984F-8A5F-81B518B2D53C}" srcOrd="0" destOrd="0" presId="urn:microsoft.com/office/officeart/2008/layout/LinedList"/>
    <dgm:cxn modelId="{6C3F266C-CC4C-5645-BB7A-A62E06F68D09}" type="presParOf" srcId="{918ADC11-116A-564F-B1F2-85498B7185CC}" destId="{237F5242-C304-0340-9D7B-21C336C268B9}" srcOrd="1" destOrd="0" presId="urn:microsoft.com/office/officeart/2008/layout/LinedList"/>
    <dgm:cxn modelId="{505F0F65-250F-854C-85F6-7D3D149D2AB2}" type="presParOf" srcId="{20F8ED33-C322-9F49-9346-80A9F75DF9BB}" destId="{D1905AE3-4F15-AE4F-9442-30215B96EA70}" srcOrd="2" destOrd="0" presId="urn:microsoft.com/office/officeart/2008/layout/LinedList"/>
    <dgm:cxn modelId="{81BAA390-C2F4-1E42-B50C-71094218653E}" type="presParOf" srcId="{20F8ED33-C322-9F49-9346-80A9F75DF9BB}" destId="{DD2E72C7-ABA5-DF49-8BBD-851B9F160423}" srcOrd="3" destOrd="0" presId="urn:microsoft.com/office/officeart/2008/layout/LinedList"/>
    <dgm:cxn modelId="{30F302CE-AF02-ED45-84B2-683578C9BF8E}" type="presParOf" srcId="{DD2E72C7-ABA5-DF49-8BBD-851B9F160423}" destId="{F0FBBFB9-521C-4F42-B138-9CF136AF6053}" srcOrd="0" destOrd="0" presId="urn:microsoft.com/office/officeart/2008/layout/LinedList"/>
    <dgm:cxn modelId="{064EA755-C8DE-4647-8E60-970ACE65B608}" type="presParOf" srcId="{DD2E72C7-ABA5-DF49-8BBD-851B9F160423}" destId="{E95935C1-043E-6943-AE83-449D98BBE936}" srcOrd="1" destOrd="0" presId="urn:microsoft.com/office/officeart/2008/layout/LinedList"/>
    <dgm:cxn modelId="{99EAE15C-F35F-0E45-B035-889782D748B3}" type="presParOf" srcId="{20F8ED33-C322-9F49-9346-80A9F75DF9BB}" destId="{E61A0B05-D599-F545-AD3D-1FFF70710A3D}" srcOrd="4" destOrd="0" presId="urn:microsoft.com/office/officeart/2008/layout/LinedList"/>
    <dgm:cxn modelId="{BF7A4828-B292-7C46-871E-F1C285376BEA}" type="presParOf" srcId="{20F8ED33-C322-9F49-9346-80A9F75DF9BB}" destId="{39099403-686C-5F48-BB4A-3B27FBD92A4D}" srcOrd="5" destOrd="0" presId="urn:microsoft.com/office/officeart/2008/layout/LinedList"/>
    <dgm:cxn modelId="{E4577A28-9E94-2F4E-A695-63928701E046}" type="presParOf" srcId="{39099403-686C-5F48-BB4A-3B27FBD92A4D}" destId="{9A011169-9D99-F249-93CD-DC9496534BDC}" srcOrd="0" destOrd="0" presId="urn:microsoft.com/office/officeart/2008/layout/LinedList"/>
    <dgm:cxn modelId="{FFE3F40A-C2A8-FF4E-AFC8-D0965EE87D88}" type="presParOf" srcId="{39099403-686C-5F48-BB4A-3B27FBD92A4D}" destId="{7FE019CA-CCB4-8743-86FA-2DBD031ADA3D}" srcOrd="1" destOrd="0" presId="urn:microsoft.com/office/officeart/2008/layout/LinedList"/>
    <dgm:cxn modelId="{8C757C80-FD4C-4E4D-AF66-8245FBD21066}" type="presParOf" srcId="{20F8ED33-C322-9F49-9346-80A9F75DF9BB}" destId="{B1AA98B0-969C-384C-943B-CAC4CD89BDCA}" srcOrd="6" destOrd="0" presId="urn:microsoft.com/office/officeart/2008/layout/LinedList"/>
    <dgm:cxn modelId="{B689564B-15E8-1349-BFA1-C6E03454914F}" type="presParOf" srcId="{20F8ED33-C322-9F49-9346-80A9F75DF9BB}" destId="{BA3B67AA-AA51-E244-B707-2022A1F52F87}" srcOrd="7" destOrd="0" presId="urn:microsoft.com/office/officeart/2008/layout/LinedList"/>
    <dgm:cxn modelId="{CB19B67F-F0B0-174A-BD48-51E7095050E9}" type="presParOf" srcId="{BA3B67AA-AA51-E244-B707-2022A1F52F87}" destId="{AFEA60A4-4FB8-7245-BE5E-427219AEA12D}" srcOrd="0" destOrd="0" presId="urn:microsoft.com/office/officeart/2008/layout/LinedList"/>
    <dgm:cxn modelId="{679EC1E3-D66F-2245-B88D-EAAA3EE03156}" type="presParOf" srcId="{BA3B67AA-AA51-E244-B707-2022A1F52F87}" destId="{3D7F57A2-F131-2744-AC75-2260E3EFD23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20F0FC-F90F-DA41-80EA-03EBB91F9807}" type="doc">
      <dgm:prSet loTypeId="urn:microsoft.com/office/officeart/2005/8/layout/venn1" loCatId="" qsTypeId="urn:microsoft.com/office/officeart/2005/8/quickstyle/simple1" qsCatId="simple" csTypeId="urn:microsoft.com/office/officeart/2005/8/colors/colorful1" csCatId="colorful" phldr="1"/>
      <dgm:spPr/>
    </dgm:pt>
    <dgm:pt modelId="{8184BD03-C3C5-6048-85E8-D0177335E444}">
      <dgm:prSet phldrT="[Text]" custT="1"/>
      <dgm:spPr>
        <a:ln>
          <a:noFill/>
        </a:ln>
      </dgm:spPr>
      <dgm:t>
        <a:bodyPr/>
        <a:lstStyle/>
        <a:p>
          <a:r>
            <a:rPr lang="en-US" sz="2400" b="1" dirty="0"/>
            <a:t>Planet</a:t>
          </a:r>
        </a:p>
      </dgm:t>
    </dgm:pt>
    <dgm:pt modelId="{21DBA75B-B5EA-4945-A95D-2D82F3052E98}" type="parTrans" cxnId="{E04D4AD3-8D07-5148-86BB-7B03CB298078}">
      <dgm:prSet/>
      <dgm:spPr/>
      <dgm:t>
        <a:bodyPr/>
        <a:lstStyle/>
        <a:p>
          <a:endParaRPr lang="en-US" sz="1050" b="1"/>
        </a:p>
      </dgm:t>
    </dgm:pt>
    <dgm:pt modelId="{A5E2716C-6712-3B4B-B645-DB6EE14E8FB2}" type="sibTrans" cxnId="{E04D4AD3-8D07-5148-86BB-7B03CB298078}">
      <dgm:prSet/>
      <dgm:spPr/>
      <dgm:t>
        <a:bodyPr/>
        <a:lstStyle/>
        <a:p>
          <a:endParaRPr lang="en-US" sz="1050" b="1"/>
        </a:p>
      </dgm:t>
    </dgm:pt>
    <dgm:pt modelId="{42D810C4-A50C-A24E-BDAB-871B5EC4A125}">
      <dgm:prSet phldrT="[Text]" custT="1"/>
      <dgm:spPr>
        <a:ln>
          <a:noFill/>
        </a:ln>
      </dgm:spPr>
      <dgm:t>
        <a:bodyPr/>
        <a:lstStyle/>
        <a:p>
          <a:r>
            <a:rPr lang="en-US" sz="2400" b="1" dirty="0"/>
            <a:t>People</a:t>
          </a:r>
        </a:p>
      </dgm:t>
    </dgm:pt>
    <dgm:pt modelId="{A0AFA10A-D27A-D04B-9866-6334D1BE2015}" type="parTrans" cxnId="{751E9ECF-B5D1-C346-A904-271BBB739ABF}">
      <dgm:prSet/>
      <dgm:spPr/>
      <dgm:t>
        <a:bodyPr/>
        <a:lstStyle/>
        <a:p>
          <a:endParaRPr lang="en-US" sz="1050" b="1"/>
        </a:p>
      </dgm:t>
    </dgm:pt>
    <dgm:pt modelId="{B3256431-B095-A74E-9294-BF0D612CD8A7}" type="sibTrans" cxnId="{751E9ECF-B5D1-C346-A904-271BBB739ABF}">
      <dgm:prSet/>
      <dgm:spPr/>
      <dgm:t>
        <a:bodyPr/>
        <a:lstStyle/>
        <a:p>
          <a:endParaRPr lang="en-US" sz="1050" b="1"/>
        </a:p>
      </dgm:t>
    </dgm:pt>
    <dgm:pt modelId="{05324050-F63C-9749-A2D7-C6F22A1AFA7A}">
      <dgm:prSet phldrT="[Text]" custT="1"/>
      <dgm:spPr>
        <a:ln>
          <a:noFill/>
        </a:ln>
      </dgm:spPr>
      <dgm:t>
        <a:bodyPr/>
        <a:lstStyle/>
        <a:p>
          <a:r>
            <a:rPr lang="en-US" sz="2400" b="1" dirty="0"/>
            <a:t>Profit</a:t>
          </a:r>
        </a:p>
      </dgm:t>
    </dgm:pt>
    <dgm:pt modelId="{3C489806-BA6B-4B4A-8F55-4F97FA79B531}" type="parTrans" cxnId="{45E7DD9A-37D4-5B4F-9EBA-E62C9109D7E5}">
      <dgm:prSet/>
      <dgm:spPr/>
      <dgm:t>
        <a:bodyPr/>
        <a:lstStyle/>
        <a:p>
          <a:endParaRPr lang="en-US" sz="1050" b="1"/>
        </a:p>
      </dgm:t>
    </dgm:pt>
    <dgm:pt modelId="{96BBDB59-D817-8C4F-8D24-86D20A75CDFC}" type="sibTrans" cxnId="{45E7DD9A-37D4-5B4F-9EBA-E62C9109D7E5}">
      <dgm:prSet/>
      <dgm:spPr/>
      <dgm:t>
        <a:bodyPr/>
        <a:lstStyle/>
        <a:p>
          <a:endParaRPr lang="en-US" sz="1050" b="1"/>
        </a:p>
      </dgm:t>
    </dgm:pt>
    <dgm:pt modelId="{E22C5B2D-DAA2-AC41-B4C9-6DAC82C08517}" type="pres">
      <dgm:prSet presAssocID="{3C20F0FC-F90F-DA41-80EA-03EBB91F9807}" presName="compositeShape" presStyleCnt="0">
        <dgm:presLayoutVars>
          <dgm:chMax val="7"/>
          <dgm:dir/>
          <dgm:resizeHandles val="exact"/>
        </dgm:presLayoutVars>
      </dgm:prSet>
      <dgm:spPr/>
    </dgm:pt>
    <dgm:pt modelId="{77A90CEF-5CDA-8445-A266-C21553562B2D}" type="pres">
      <dgm:prSet presAssocID="{8184BD03-C3C5-6048-85E8-D0177335E444}" presName="circ1" presStyleLbl="vennNode1" presStyleIdx="0" presStyleCnt="3"/>
      <dgm:spPr/>
    </dgm:pt>
    <dgm:pt modelId="{A2591629-1EA2-BF41-8F08-48E65F8DD10B}" type="pres">
      <dgm:prSet presAssocID="{8184BD03-C3C5-6048-85E8-D0177335E444}" presName="circ1Tx" presStyleLbl="revTx" presStyleIdx="0" presStyleCnt="0">
        <dgm:presLayoutVars>
          <dgm:chMax val="0"/>
          <dgm:chPref val="0"/>
          <dgm:bulletEnabled val="1"/>
        </dgm:presLayoutVars>
      </dgm:prSet>
      <dgm:spPr/>
    </dgm:pt>
    <dgm:pt modelId="{59052AB9-6432-EC4B-8CD1-8CFA0EDE86EE}" type="pres">
      <dgm:prSet presAssocID="{42D810C4-A50C-A24E-BDAB-871B5EC4A125}" presName="circ2" presStyleLbl="vennNode1" presStyleIdx="1" presStyleCnt="3"/>
      <dgm:spPr/>
    </dgm:pt>
    <dgm:pt modelId="{54ECA6C7-64D0-E74A-81EF-8F4EEE4770FE}" type="pres">
      <dgm:prSet presAssocID="{42D810C4-A50C-A24E-BDAB-871B5EC4A125}" presName="circ2Tx" presStyleLbl="revTx" presStyleIdx="0" presStyleCnt="0">
        <dgm:presLayoutVars>
          <dgm:chMax val="0"/>
          <dgm:chPref val="0"/>
          <dgm:bulletEnabled val="1"/>
        </dgm:presLayoutVars>
      </dgm:prSet>
      <dgm:spPr/>
    </dgm:pt>
    <dgm:pt modelId="{5937AB5E-3EB2-B741-9035-313B0FA6DC07}" type="pres">
      <dgm:prSet presAssocID="{05324050-F63C-9749-A2D7-C6F22A1AFA7A}" presName="circ3" presStyleLbl="vennNode1" presStyleIdx="2" presStyleCnt="3"/>
      <dgm:spPr/>
    </dgm:pt>
    <dgm:pt modelId="{6E763111-06F5-E541-8FBF-FEB21EA4BBF2}" type="pres">
      <dgm:prSet presAssocID="{05324050-F63C-9749-A2D7-C6F22A1AFA7A}" presName="circ3Tx" presStyleLbl="revTx" presStyleIdx="0" presStyleCnt="0">
        <dgm:presLayoutVars>
          <dgm:chMax val="0"/>
          <dgm:chPref val="0"/>
          <dgm:bulletEnabled val="1"/>
        </dgm:presLayoutVars>
      </dgm:prSet>
      <dgm:spPr/>
    </dgm:pt>
  </dgm:ptLst>
  <dgm:cxnLst>
    <dgm:cxn modelId="{59808A14-361D-E747-857B-1605A059C390}" type="presOf" srcId="{42D810C4-A50C-A24E-BDAB-871B5EC4A125}" destId="{54ECA6C7-64D0-E74A-81EF-8F4EEE4770FE}" srcOrd="1" destOrd="0" presId="urn:microsoft.com/office/officeart/2005/8/layout/venn1"/>
    <dgm:cxn modelId="{AF303A39-2618-BF43-904A-C0383C30031E}" type="presOf" srcId="{05324050-F63C-9749-A2D7-C6F22A1AFA7A}" destId="{5937AB5E-3EB2-B741-9035-313B0FA6DC07}" srcOrd="0" destOrd="0" presId="urn:microsoft.com/office/officeart/2005/8/layout/venn1"/>
    <dgm:cxn modelId="{0BB81767-15D9-1A44-BF35-FA7A439693C8}" type="presOf" srcId="{8184BD03-C3C5-6048-85E8-D0177335E444}" destId="{A2591629-1EA2-BF41-8F08-48E65F8DD10B}" srcOrd="1" destOrd="0" presId="urn:microsoft.com/office/officeart/2005/8/layout/venn1"/>
    <dgm:cxn modelId="{1DBE9B98-B9B8-B746-9E92-1D22DD74E078}" type="presOf" srcId="{8184BD03-C3C5-6048-85E8-D0177335E444}" destId="{77A90CEF-5CDA-8445-A266-C21553562B2D}" srcOrd="0" destOrd="0" presId="urn:microsoft.com/office/officeart/2005/8/layout/venn1"/>
    <dgm:cxn modelId="{45E7DD9A-37D4-5B4F-9EBA-E62C9109D7E5}" srcId="{3C20F0FC-F90F-DA41-80EA-03EBB91F9807}" destId="{05324050-F63C-9749-A2D7-C6F22A1AFA7A}" srcOrd="2" destOrd="0" parTransId="{3C489806-BA6B-4B4A-8F55-4F97FA79B531}" sibTransId="{96BBDB59-D817-8C4F-8D24-86D20A75CDFC}"/>
    <dgm:cxn modelId="{7FF5BCB7-CA65-224A-B359-F410146FCC9B}" type="presOf" srcId="{3C20F0FC-F90F-DA41-80EA-03EBB91F9807}" destId="{E22C5B2D-DAA2-AC41-B4C9-6DAC82C08517}" srcOrd="0" destOrd="0" presId="urn:microsoft.com/office/officeart/2005/8/layout/venn1"/>
    <dgm:cxn modelId="{751E9ECF-B5D1-C346-A904-271BBB739ABF}" srcId="{3C20F0FC-F90F-DA41-80EA-03EBB91F9807}" destId="{42D810C4-A50C-A24E-BDAB-871B5EC4A125}" srcOrd="1" destOrd="0" parTransId="{A0AFA10A-D27A-D04B-9866-6334D1BE2015}" sibTransId="{B3256431-B095-A74E-9294-BF0D612CD8A7}"/>
    <dgm:cxn modelId="{E04D4AD3-8D07-5148-86BB-7B03CB298078}" srcId="{3C20F0FC-F90F-DA41-80EA-03EBB91F9807}" destId="{8184BD03-C3C5-6048-85E8-D0177335E444}" srcOrd="0" destOrd="0" parTransId="{21DBA75B-B5EA-4945-A95D-2D82F3052E98}" sibTransId="{A5E2716C-6712-3B4B-B645-DB6EE14E8FB2}"/>
    <dgm:cxn modelId="{AEB18FF5-43D3-994D-8489-8B645507591C}" type="presOf" srcId="{42D810C4-A50C-A24E-BDAB-871B5EC4A125}" destId="{59052AB9-6432-EC4B-8CD1-8CFA0EDE86EE}" srcOrd="0" destOrd="0" presId="urn:microsoft.com/office/officeart/2005/8/layout/venn1"/>
    <dgm:cxn modelId="{BCA858FB-E1B1-454C-8C18-8C034A85CAAB}" type="presOf" srcId="{05324050-F63C-9749-A2D7-C6F22A1AFA7A}" destId="{6E763111-06F5-E541-8FBF-FEB21EA4BBF2}" srcOrd="1" destOrd="0" presId="urn:microsoft.com/office/officeart/2005/8/layout/venn1"/>
    <dgm:cxn modelId="{A37DC4BF-1E2D-6445-937C-DFB3FF1C38BC}" type="presParOf" srcId="{E22C5B2D-DAA2-AC41-B4C9-6DAC82C08517}" destId="{77A90CEF-5CDA-8445-A266-C21553562B2D}" srcOrd="0" destOrd="0" presId="urn:microsoft.com/office/officeart/2005/8/layout/venn1"/>
    <dgm:cxn modelId="{67169962-73A9-2E49-93B7-B48B26895151}" type="presParOf" srcId="{E22C5B2D-DAA2-AC41-B4C9-6DAC82C08517}" destId="{A2591629-1EA2-BF41-8F08-48E65F8DD10B}" srcOrd="1" destOrd="0" presId="urn:microsoft.com/office/officeart/2005/8/layout/venn1"/>
    <dgm:cxn modelId="{45A41164-74FD-3640-9247-C61D27C287CF}" type="presParOf" srcId="{E22C5B2D-DAA2-AC41-B4C9-6DAC82C08517}" destId="{59052AB9-6432-EC4B-8CD1-8CFA0EDE86EE}" srcOrd="2" destOrd="0" presId="urn:microsoft.com/office/officeart/2005/8/layout/venn1"/>
    <dgm:cxn modelId="{CB1E86CD-66C4-6849-9E7F-CAA0633B2DF6}" type="presParOf" srcId="{E22C5B2D-DAA2-AC41-B4C9-6DAC82C08517}" destId="{54ECA6C7-64D0-E74A-81EF-8F4EEE4770FE}" srcOrd="3" destOrd="0" presId="urn:microsoft.com/office/officeart/2005/8/layout/venn1"/>
    <dgm:cxn modelId="{CAC9AB7B-3982-CA4A-9218-C987BC751E9C}" type="presParOf" srcId="{E22C5B2D-DAA2-AC41-B4C9-6DAC82C08517}" destId="{5937AB5E-3EB2-B741-9035-313B0FA6DC07}" srcOrd="4" destOrd="0" presId="urn:microsoft.com/office/officeart/2005/8/layout/venn1"/>
    <dgm:cxn modelId="{2821C24A-B3C0-2D43-8180-C7581CE7EE07}" type="presParOf" srcId="{E22C5B2D-DAA2-AC41-B4C9-6DAC82C08517}" destId="{6E763111-06F5-E541-8FBF-FEB21EA4BBF2}" srcOrd="5" destOrd="0" presId="urn:microsoft.com/office/officeart/2005/8/layout/venn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20F0FC-F90F-DA41-80EA-03EBB91F9807}" type="doc">
      <dgm:prSet loTypeId="urn:microsoft.com/office/officeart/2005/8/layout/venn2" loCatId="" qsTypeId="urn:microsoft.com/office/officeart/2005/8/quickstyle/simple1" qsCatId="simple" csTypeId="urn:microsoft.com/office/officeart/2005/8/colors/colorful1" csCatId="colorful" phldr="1"/>
      <dgm:spPr/>
    </dgm:pt>
    <dgm:pt modelId="{8184BD03-C3C5-6048-85E8-D0177335E444}">
      <dgm:prSet phldrT="[Text]" custT="1"/>
      <dgm:spPr>
        <a:solidFill>
          <a:schemeClr val="accent2">
            <a:hueOff val="0"/>
            <a:satOff val="0"/>
            <a:lumOff val="0"/>
            <a:alpha val="50000"/>
          </a:schemeClr>
        </a:solidFill>
        <a:ln>
          <a:noFill/>
        </a:ln>
      </dgm:spPr>
      <dgm:t>
        <a:bodyPr/>
        <a:lstStyle/>
        <a:p>
          <a:endParaRPr lang="en-US" sz="2400" dirty="0">
            <a:solidFill>
              <a:schemeClr val="tx1"/>
            </a:solidFill>
          </a:endParaRPr>
        </a:p>
      </dgm:t>
    </dgm:pt>
    <dgm:pt modelId="{21DBA75B-B5EA-4945-A95D-2D82F3052E98}" type="parTrans" cxnId="{E04D4AD3-8D07-5148-86BB-7B03CB298078}">
      <dgm:prSet/>
      <dgm:spPr/>
      <dgm:t>
        <a:bodyPr/>
        <a:lstStyle/>
        <a:p>
          <a:endParaRPr lang="en-US" sz="1050">
            <a:solidFill>
              <a:schemeClr val="tx1"/>
            </a:solidFill>
          </a:endParaRPr>
        </a:p>
      </dgm:t>
    </dgm:pt>
    <dgm:pt modelId="{A5E2716C-6712-3B4B-B645-DB6EE14E8FB2}" type="sibTrans" cxnId="{E04D4AD3-8D07-5148-86BB-7B03CB298078}">
      <dgm:prSet/>
      <dgm:spPr/>
      <dgm:t>
        <a:bodyPr/>
        <a:lstStyle/>
        <a:p>
          <a:endParaRPr lang="en-US" sz="1050">
            <a:solidFill>
              <a:schemeClr val="tx1"/>
            </a:solidFill>
          </a:endParaRPr>
        </a:p>
      </dgm:t>
    </dgm:pt>
    <dgm:pt modelId="{42D810C4-A50C-A24E-BDAB-871B5EC4A125}">
      <dgm:prSet phldrT="[Text]" custT="1"/>
      <dgm:spPr>
        <a:solidFill>
          <a:schemeClr val="accent4">
            <a:alpha val="50000"/>
          </a:schemeClr>
        </a:solidFill>
        <a:ln>
          <a:noFill/>
        </a:ln>
      </dgm:spPr>
      <dgm:t>
        <a:bodyPr/>
        <a:lstStyle/>
        <a:p>
          <a:r>
            <a:rPr lang="en-US" sz="2400" b="1" dirty="0">
              <a:solidFill>
                <a:schemeClr val="tx1"/>
              </a:solidFill>
            </a:rPr>
            <a:t>Equity</a:t>
          </a:r>
        </a:p>
      </dgm:t>
    </dgm:pt>
    <dgm:pt modelId="{A0AFA10A-D27A-D04B-9866-6334D1BE2015}" type="parTrans" cxnId="{751E9ECF-B5D1-C346-A904-271BBB739ABF}">
      <dgm:prSet/>
      <dgm:spPr/>
      <dgm:t>
        <a:bodyPr/>
        <a:lstStyle/>
        <a:p>
          <a:endParaRPr lang="en-US" sz="1050">
            <a:solidFill>
              <a:schemeClr val="tx1"/>
            </a:solidFill>
          </a:endParaRPr>
        </a:p>
      </dgm:t>
    </dgm:pt>
    <dgm:pt modelId="{B3256431-B095-A74E-9294-BF0D612CD8A7}" type="sibTrans" cxnId="{751E9ECF-B5D1-C346-A904-271BBB739ABF}">
      <dgm:prSet/>
      <dgm:spPr/>
      <dgm:t>
        <a:bodyPr/>
        <a:lstStyle/>
        <a:p>
          <a:endParaRPr lang="en-US" sz="1050">
            <a:solidFill>
              <a:schemeClr val="tx1"/>
            </a:solidFill>
          </a:endParaRPr>
        </a:p>
      </dgm:t>
    </dgm:pt>
    <dgm:pt modelId="{05324050-F63C-9749-A2D7-C6F22A1AFA7A}">
      <dgm:prSet phldrT="[Text]" custT="1"/>
      <dgm:spPr>
        <a:solidFill>
          <a:schemeClr val="accent5">
            <a:alpha val="50000"/>
          </a:schemeClr>
        </a:solidFill>
        <a:ln>
          <a:noFill/>
        </a:ln>
      </dgm:spPr>
      <dgm:t>
        <a:bodyPr/>
        <a:lstStyle/>
        <a:p>
          <a:endParaRPr lang="en-US" sz="2400" dirty="0">
            <a:solidFill>
              <a:schemeClr val="tx1"/>
            </a:solidFill>
          </a:endParaRPr>
        </a:p>
      </dgm:t>
    </dgm:pt>
    <dgm:pt modelId="{3C489806-BA6B-4B4A-8F55-4F97FA79B531}" type="parTrans" cxnId="{45E7DD9A-37D4-5B4F-9EBA-E62C9109D7E5}">
      <dgm:prSet/>
      <dgm:spPr/>
      <dgm:t>
        <a:bodyPr/>
        <a:lstStyle/>
        <a:p>
          <a:endParaRPr lang="en-US" sz="1050">
            <a:solidFill>
              <a:schemeClr val="tx1"/>
            </a:solidFill>
          </a:endParaRPr>
        </a:p>
      </dgm:t>
    </dgm:pt>
    <dgm:pt modelId="{96BBDB59-D817-8C4F-8D24-86D20A75CDFC}" type="sibTrans" cxnId="{45E7DD9A-37D4-5B4F-9EBA-E62C9109D7E5}">
      <dgm:prSet/>
      <dgm:spPr/>
      <dgm:t>
        <a:bodyPr/>
        <a:lstStyle/>
        <a:p>
          <a:endParaRPr lang="en-US" sz="1050">
            <a:solidFill>
              <a:schemeClr val="tx1"/>
            </a:solidFill>
          </a:endParaRPr>
        </a:p>
      </dgm:t>
    </dgm:pt>
    <dgm:pt modelId="{045D7BE4-7005-9D40-B9DA-37B8F141B07D}" type="pres">
      <dgm:prSet presAssocID="{3C20F0FC-F90F-DA41-80EA-03EBB91F9807}" presName="Name0" presStyleCnt="0">
        <dgm:presLayoutVars>
          <dgm:chMax val="7"/>
          <dgm:resizeHandles val="exact"/>
        </dgm:presLayoutVars>
      </dgm:prSet>
      <dgm:spPr/>
    </dgm:pt>
    <dgm:pt modelId="{09ABFF89-EE99-384D-85F8-0779918A6FAB}" type="pres">
      <dgm:prSet presAssocID="{3C20F0FC-F90F-DA41-80EA-03EBB91F9807}" presName="comp1" presStyleCnt="0"/>
      <dgm:spPr/>
    </dgm:pt>
    <dgm:pt modelId="{770E718F-0AC1-1647-BB1A-10378B856A93}" type="pres">
      <dgm:prSet presAssocID="{3C20F0FC-F90F-DA41-80EA-03EBB91F9807}" presName="circle1" presStyleLbl="node1" presStyleIdx="0" presStyleCnt="3"/>
      <dgm:spPr/>
    </dgm:pt>
    <dgm:pt modelId="{EB7D3B07-954B-324A-9C8C-4777F24AE371}" type="pres">
      <dgm:prSet presAssocID="{3C20F0FC-F90F-DA41-80EA-03EBB91F9807}" presName="c1text" presStyleLbl="node1" presStyleIdx="0" presStyleCnt="3">
        <dgm:presLayoutVars>
          <dgm:bulletEnabled val="1"/>
        </dgm:presLayoutVars>
      </dgm:prSet>
      <dgm:spPr/>
    </dgm:pt>
    <dgm:pt modelId="{32B699AD-1E90-C241-B6A0-413A5ECE763D}" type="pres">
      <dgm:prSet presAssocID="{3C20F0FC-F90F-DA41-80EA-03EBB91F9807}" presName="comp2" presStyleCnt="0"/>
      <dgm:spPr/>
    </dgm:pt>
    <dgm:pt modelId="{076CE85B-15C0-A742-B5BA-CC7E4C7CA282}" type="pres">
      <dgm:prSet presAssocID="{3C20F0FC-F90F-DA41-80EA-03EBB91F9807}" presName="circle2" presStyleLbl="node1" presStyleIdx="1" presStyleCnt="3"/>
      <dgm:spPr/>
    </dgm:pt>
    <dgm:pt modelId="{6C2E6A17-A59E-774D-B29E-A95B7FB8D514}" type="pres">
      <dgm:prSet presAssocID="{3C20F0FC-F90F-DA41-80EA-03EBB91F9807}" presName="c2text" presStyleLbl="node1" presStyleIdx="1" presStyleCnt="3">
        <dgm:presLayoutVars>
          <dgm:bulletEnabled val="1"/>
        </dgm:presLayoutVars>
      </dgm:prSet>
      <dgm:spPr/>
    </dgm:pt>
    <dgm:pt modelId="{2C3A1EF4-27BB-2449-A8FA-ADE109A8DF64}" type="pres">
      <dgm:prSet presAssocID="{3C20F0FC-F90F-DA41-80EA-03EBB91F9807}" presName="comp3" presStyleCnt="0"/>
      <dgm:spPr/>
    </dgm:pt>
    <dgm:pt modelId="{F3757509-815A-D849-9764-DCBFE41CEC96}" type="pres">
      <dgm:prSet presAssocID="{3C20F0FC-F90F-DA41-80EA-03EBB91F9807}" presName="circle3" presStyleLbl="node1" presStyleIdx="2" presStyleCnt="3"/>
      <dgm:spPr/>
    </dgm:pt>
    <dgm:pt modelId="{ADACF86D-3506-3444-ACF6-D744D292153F}" type="pres">
      <dgm:prSet presAssocID="{3C20F0FC-F90F-DA41-80EA-03EBB91F9807}" presName="c3text" presStyleLbl="node1" presStyleIdx="2" presStyleCnt="3">
        <dgm:presLayoutVars>
          <dgm:bulletEnabled val="1"/>
        </dgm:presLayoutVars>
      </dgm:prSet>
      <dgm:spPr/>
    </dgm:pt>
  </dgm:ptLst>
  <dgm:cxnLst>
    <dgm:cxn modelId="{F5113324-4ADB-E940-865D-7FAE6E6441A2}" type="presOf" srcId="{42D810C4-A50C-A24E-BDAB-871B5EC4A125}" destId="{076CE85B-15C0-A742-B5BA-CC7E4C7CA282}" srcOrd="0" destOrd="0" presId="urn:microsoft.com/office/officeart/2005/8/layout/venn2"/>
    <dgm:cxn modelId="{2BD43D57-8394-5843-909D-F3B7BAE51A20}" type="presOf" srcId="{05324050-F63C-9749-A2D7-C6F22A1AFA7A}" destId="{ADACF86D-3506-3444-ACF6-D744D292153F}" srcOrd="1" destOrd="0" presId="urn:microsoft.com/office/officeart/2005/8/layout/venn2"/>
    <dgm:cxn modelId="{5BCB0789-3353-AB4C-BB29-317F2B5497A7}" type="presOf" srcId="{42D810C4-A50C-A24E-BDAB-871B5EC4A125}" destId="{6C2E6A17-A59E-774D-B29E-A95B7FB8D514}" srcOrd="1" destOrd="0" presId="urn:microsoft.com/office/officeart/2005/8/layout/venn2"/>
    <dgm:cxn modelId="{45E7DD9A-37D4-5B4F-9EBA-E62C9109D7E5}" srcId="{3C20F0FC-F90F-DA41-80EA-03EBB91F9807}" destId="{05324050-F63C-9749-A2D7-C6F22A1AFA7A}" srcOrd="2" destOrd="0" parTransId="{3C489806-BA6B-4B4A-8F55-4F97FA79B531}" sibTransId="{96BBDB59-D817-8C4F-8D24-86D20A75CDFC}"/>
    <dgm:cxn modelId="{484508B2-2F13-0443-B182-4CDD333F1DD1}" type="presOf" srcId="{8184BD03-C3C5-6048-85E8-D0177335E444}" destId="{EB7D3B07-954B-324A-9C8C-4777F24AE371}" srcOrd="1" destOrd="0" presId="urn:microsoft.com/office/officeart/2005/8/layout/venn2"/>
    <dgm:cxn modelId="{63D279C3-E952-3F43-89A2-D3D22B81F0D8}" type="presOf" srcId="{8184BD03-C3C5-6048-85E8-D0177335E444}" destId="{770E718F-0AC1-1647-BB1A-10378B856A93}" srcOrd="0" destOrd="0" presId="urn:microsoft.com/office/officeart/2005/8/layout/venn2"/>
    <dgm:cxn modelId="{751E9ECF-B5D1-C346-A904-271BBB739ABF}" srcId="{3C20F0FC-F90F-DA41-80EA-03EBB91F9807}" destId="{42D810C4-A50C-A24E-BDAB-871B5EC4A125}" srcOrd="1" destOrd="0" parTransId="{A0AFA10A-D27A-D04B-9866-6334D1BE2015}" sibTransId="{B3256431-B095-A74E-9294-BF0D612CD8A7}"/>
    <dgm:cxn modelId="{E04D4AD3-8D07-5148-86BB-7B03CB298078}" srcId="{3C20F0FC-F90F-DA41-80EA-03EBB91F9807}" destId="{8184BD03-C3C5-6048-85E8-D0177335E444}" srcOrd="0" destOrd="0" parTransId="{21DBA75B-B5EA-4945-A95D-2D82F3052E98}" sibTransId="{A5E2716C-6712-3B4B-B645-DB6EE14E8FB2}"/>
    <dgm:cxn modelId="{0B7B35E3-FF5B-9740-8F8C-E30746C5E4A5}" type="presOf" srcId="{3C20F0FC-F90F-DA41-80EA-03EBB91F9807}" destId="{045D7BE4-7005-9D40-B9DA-37B8F141B07D}" srcOrd="0" destOrd="0" presId="urn:microsoft.com/office/officeart/2005/8/layout/venn2"/>
    <dgm:cxn modelId="{76758BFA-0332-8F48-8C86-B6784E12AED1}" type="presOf" srcId="{05324050-F63C-9749-A2D7-C6F22A1AFA7A}" destId="{F3757509-815A-D849-9764-DCBFE41CEC96}" srcOrd="0" destOrd="0" presId="urn:microsoft.com/office/officeart/2005/8/layout/venn2"/>
    <dgm:cxn modelId="{B6581151-476B-F44B-B7C2-B1B5838AAC2E}" type="presParOf" srcId="{045D7BE4-7005-9D40-B9DA-37B8F141B07D}" destId="{09ABFF89-EE99-384D-85F8-0779918A6FAB}" srcOrd="0" destOrd="0" presId="urn:microsoft.com/office/officeart/2005/8/layout/venn2"/>
    <dgm:cxn modelId="{A9AD35DE-09CB-E548-B3E6-C334ADFE0B19}" type="presParOf" srcId="{09ABFF89-EE99-384D-85F8-0779918A6FAB}" destId="{770E718F-0AC1-1647-BB1A-10378B856A93}" srcOrd="0" destOrd="0" presId="urn:microsoft.com/office/officeart/2005/8/layout/venn2"/>
    <dgm:cxn modelId="{B7D0A4FD-C768-5242-BC95-AD51A772A162}" type="presParOf" srcId="{09ABFF89-EE99-384D-85F8-0779918A6FAB}" destId="{EB7D3B07-954B-324A-9C8C-4777F24AE371}" srcOrd="1" destOrd="0" presId="urn:microsoft.com/office/officeart/2005/8/layout/venn2"/>
    <dgm:cxn modelId="{F770353E-FB0E-A04D-83BA-D0F01B707487}" type="presParOf" srcId="{045D7BE4-7005-9D40-B9DA-37B8F141B07D}" destId="{32B699AD-1E90-C241-B6A0-413A5ECE763D}" srcOrd="1" destOrd="0" presId="urn:microsoft.com/office/officeart/2005/8/layout/venn2"/>
    <dgm:cxn modelId="{55ACD0E6-3D51-6541-B825-0856D4E533F2}" type="presParOf" srcId="{32B699AD-1E90-C241-B6A0-413A5ECE763D}" destId="{076CE85B-15C0-A742-B5BA-CC7E4C7CA282}" srcOrd="0" destOrd="0" presId="urn:microsoft.com/office/officeart/2005/8/layout/venn2"/>
    <dgm:cxn modelId="{63E2AFF5-9A2E-2444-B86F-B40EF1403D5A}" type="presParOf" srcId="{32B699AD-1E90-C241-B6A0-413A5ECE763D}" destId="{6C2E6A17-A59E-774D-B29E-A95B7FB8D514}" srcOrd="1" destOrd="0" presId="urn:microsoft.com/office/officeart/2005/8/layout/venn2"/>
    <dgm:cxn modelId="{E809FB94-2D66-0D47-B887-9CF8923B92A2}" type="presParOf" srcId="{045D7BE4-7005-9D40-B9DA-37B8F141B07D}" destId="{2C3A1EF4-27BB-2449-A8FA-ADE109A8DF64}" srcOrd="2" destOrd="0" presId="urn:microsoft.com/office/officeart/2005/8/layout/venn2"/>
    <dgm:cxn modelId="{803A97C1-95FD-BB4B-AC00-3AC30CA90234}" type="presParOf" srcId="{2C3A1EF4-27BB-2449-A8FA-ADE109A8DF64}" destId="{F3757509-815A-D849-9764-DCBFE41CEC96}" srcOrd="0" destOrd="0" presId="urn:microsoft.com/office/officeart/2005/8/layout/venn2"/>
    <dgm:cxn modelId="{406C3388-A621-0545-91A4-2E1707633062}" type="presParOf" srcId="{2C3A1EF4-27BB-2449-A8FA-ADE109A8DF64}" destId="{ADACF86D-3506-3444-ACF6-D744D292153F}" srcOrd="1" destOrd="0" presId="urn:microsoft.com/office/officeart/2005/8/layout/venn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20F0FC-F90F-DA41-80EA-03EBB91F9807}" type="doc">
      <dgm:prSet loTypeId="urn:microsoft.com/office/officeart/2005/8/layout/venn1" loCatId="" qsTypeId="urn:microsoft.com/office/officeart/2005/8/quickstyle/simple1" qsCatId="simple" csTypeId="urn:microsoft.com/office/officeart/2005/8/colors/colorful1" csCatId="colorful" phldr="1"/>
      <dgm:spPr/>
    </dgm:pt>
    <dgm:pt modelId="{8184BD03-C3C5-6048-85E8-D0177335E444}">
      <dgm:prSet phldrT="[Text]" custT="1"/>
      <dgm:spPr>
        <a:ln>
          <a:noFill/>
        </a:ln>
      </dgm:spPr>
      <dgm:t>
        <a:bodyPr/>
        <a:lstStyle/>
        <a:p>
          <a:r>
            <a:rPr lang="en-US" sz="2400" b="1" dirty="0"/>
            <a:t>Planet</a:t>
          </a:r>
        </a:p>
      </dgm:t>
    </dgm:pt>
    <dgm:pt modelId="{21DBA75B-B5EA-4945-A95D-2D82F3052E98}" type="parTrans" cxnId="{E04D4AD3-8D07-5148-86BB-7B03CB298078}">
      <dgm:prSet/>
      <dgm:spPr/>
      <dgm:t>
        <a:bodyPr/>
        <a:lstStyle/>
        <a:p>
          <a:endParaRPr lang="en-US" sz="1050" b="1"/>
        </a:p>
      </dgm:t>
    </dgm:pt>
    <dgm:pt modelId="{A5E2716C-6712-3B4B-B645-DB6EE14E8FB2}" type="sibTrans" cxnId="{E04D4AD3-8D07-5148-86BB-7B03CB298078}">
      <dgm:prSet/>
      <dgm:spPr/>
      <dgm:t>
        <a:bodyPr/>
        <a:lstStyle/>
        <a:p>
          <a:endParaRPr lang="en-US" sz="1050" b="1"/>
        </a:p>
      </dgm:t>
    </dgm:pt>
    <dgm:pt modelId="{42D810C4-A50C-A24E-BDAB-871B5EC4A125}">
      <dgm:prSet phldrT="[Text]" custT="1"/>
      <dgm:spPr>
        <a:ln>
          <a:noFill/>
        </a:ln>
      </dgm:spPr>
      <dgm:t>
        <a:bodyPr/>
        <a:lstStyle/>
        <a:p>
          <a:r>
            <a:rPr lang="en-US" sz="2400" b="1" dirty="0"/>
            <a:t>People</a:t>
          </a:r>
        </a:p>
      </dgm:t>
    </dgm:pt>
    <dgm:pt modelId="{A0AFA10A-D27A-D04B-9866-6334D1BE2015}" type="parTrans" cxnId="{751E9ECF-B5D1-C346-A904-271BBB739ABF}">
      <dgm:prSet/>
      <dgm:spPr/>
      <dgm:t>
        <a:bodyPr/>
        <a:lstStyle/>
        <a:p>
          <a:endParaRPr lang="en-US" sz="1050" b="1"/>
        </a:p>
      </dgm:t>
    </dgm:pt>
    <dgm:pt modelId="{B3256431-B095-A74E-9294-BF0D612CD8A7}" type="sibTrans" cxnId="{751E9ECF-B5D1-C346-A904-271BBB739ABF}">
      <dgm:prSet/>
      <dgm:spPr/>
      <dgm:t>
        <a:bodyPr/>
        <a:lstStyle/>
        <a:p>
          <a:endParaRPr lang="en-US" sz="1050" b="1"/>
        </a:p>
      </dgm:t>
    </dgm:pt>
    <dgm:pt modelId="{05324050-F63C-9749-A2D7-C6F22A1AFA7A}">
      <dgm:prSet phldrT="[Text]" custT="1"/>
      <dgm:spPr>
        <a:ln>
          <a:noFill/>
        </a:ln>
      </dgm:spPr>
      <dgm:t>
        <a:bodyPr/>
        <a:lstStyle/>
        <a:p>
          <a:r>
            <a:rPr lang="en-US" sz="2400" b="1" dirty="0"/>
            <a:t>Profit</a:t>
          </a:r>
        </a:p>
      </dgm:t>
    </dgm:pt>
    <dgm:pt modelId="{3C489806-BA6B-4B4A-8F55-4F97FA79B531}" type="parTrans" cxnId="{45E7DD9A-37D4-5B4F-9EBA-E62C9109D7E5}">
      <dgm:prSet/>
      <dgm:spPr/>
      <dgm:t>
        <a:bodyPr/>
        <a:lstStyle/>
        <a:p>
          <a:endParaRPr lang="en-US" sz="1050" b="1"/>
        </a:p>
      </dgm:t>
    </dgm:pt>
    <dgm:pt modelId="{96BBDB59-D817-8C4F-8D24-86D20A75CDFC}" type="sibTrans" cxnId="{45E7DD9A-37D4-5B4F-9EBA-E62C9109D7E5}">
      <dgm:prSet/>
      <dgm:spPr/>
      <dgm:t>
        <a:bodyPr/>
        <a:lstStyle/>
        <a:p>
          <a:endParaRPr lang="en-US" sz="1050" b="1"/>
        </a:p>
      </dgm:t>
    </dgm:pt>
    <dgm:pt modelId="{E22C5B2D-DAA2-AC41-B4C9-6DAC82C08517}" type="pres">
      <dgm:prSet presAssocID="{3C20F0FC-F90F-DA41-80EA-03EBB91F9807}" presName="compositeShape" presStyleCnt="0">
        <dgm:presLayoutVars>
          <dgm:chMax val="7"/>
          <dgm:dir/>
          <dgm:resizeHandles val="exact"/>
        </dgm:presLayoutVars>
      </dgm:prSet>
      <dgm:spPr/>
    </dgm:pt>
    <dgm:pt modelId="{77A90CEF-5CDA-8445-A266-C21553562B2D}" type="pres">
      <dgm:prSet presAssocID="{8184BD03-C3C5-6048-85E8-D0177335E444}" presName="circ1" presStyleLbl="vennNode1" presStyleIdx="0" presStyleCnt="3"/>
      <dgm:spPr/>
    </dgm:pt>
    <dgm:pt modelId="{A2591629-1EA2-BF41-8F08-48E65F8DD10B}" type="pres">
      <dgm:prSet presAssocID="{8184BD03-C3C5-6048-85E8-D0177335E444}" presName="circ1Tx" presStyleLbl="revTx" presStyleIdx="0" presStyleCnt="0">
        <dgm:presLayoutVars>
          <dgm:chMax val="0"/>
          <dgm:chPref val="0"/>
          <dgm:bulletEnabled val="1"/>
        </dgm:presLayoutVars>
      </dgm:prSet>
      <dgm:spPr/>
    </dgm:pt>
    <dgm:pt modelId="{59052AB9-6432-EC4B-8CD1-8CFA0EDE86EE}" type="pres">
      <dgm:prSet presAssocID="{42D810C4-A50C-A24E-BDAB-871B5EC4A125}" presName="circ2" presStyleLbl="vennNode1" presStyleIdx="1" presStyleCnt="3"/>
      <dgm:spPr/>
    </dgm:pt>
    <dgm:pt modelId="{54ECA6C7-64D0-E74A-81EF-8F4EEE4770FE}" type="pres">
      <dgm:prSet presAssocID="{42D810C4-A50C-A24E-BDAB-871B5EC4A125}" presName="circ2Tx" presStyleLbl="revTx" presStyleIdx="0" presStyleCnt="0">
        <dgm:presLayoutVars>
          <dgm:chMax val="0"/>
          <dgm:chPref val="0"/>
          <dgm:bulletEnabled val="1"/>
        </dgm:presLayoutVars>
      </dgm:prSet>
      <dgm:spPr/>
    </dgm:pt>
    <dgm:pt modelId="{5937AB5E-3EB2-B741-9035-313B0FA6DC07}" type="pres">
      <dgm:prSet presAssocID="{05324050-F63C-9749-A2D7-C6F22A1AFA7A}" presName="circ3" presStyleLbl="vennNode1" presStyleIdx="2" presStyleCnt="3"/>
      <dgm:spPr/>
    </dgm:pt>
    <dgm:pt modelId="{6E763111-06F5-E541-8FBF-FEB21EA4BBF2}" type="pres">
      <dgm:prSet presAssocID="{05324050-F63C-9749-A2D7-C6F22A1AFA7A}" presName="circ3Tx" presStyleLbl="revTx" presStyleIdx="0" presStyleCnt="0">
        <dgm:presLayoutVars>
          <dgm:chMax val="0"/>
          <dgm:chPref val="0"/>
          <dgm:bulletEnabled val="1"/>
        </dgm:presLayoutVars>
      </dgm:prSet>
      <dgm:spPr/>
    </dgm:pt>
  </dgm:ptLst>
  <dgm:cxnLst>
    <dgm:cxn modelId="{59808A14-361D-E747-857B-1605A059C390}" type="presOf" srcId="{42D810C4-A50C-A24E-BDAB-871B5EC4A125}" destId="{54ECA6C7-64D0-E74A-81EF-8F4EEE4770FE}" srcOrd="1" destOrd="0" presId="urn:microsoft.com/office/officeart/2005/8/layout/venn1"/>
    <dgm:cxn modelId="{AF303A39-2618-BF43-904A-C0383C30031E}" type="presOf" srcId="{05324050-F63C-9749-A2D7-C6F22A1AFA7A}" destId="{5937AB5E-3EB2-B741-9035-313B0FA6DC07}" srcOrd="0" destOrd="0" presId="urn:microsoft.com/office/officeart/2005/8/layout/venn1"/>
    <dgm:cxn modelId="{0BB81767-15D9-1A44-BF35-FA7A439693C8}" type="presOf" srcId="{8184BD03-C3C5-6048-85E8-D0177335E444}" destId="{A2591629-1EA2-BF41-8F08-48E65F8DD10B}" srcOrd="1" destOrd="0" presId="urn:microsoft.com/office/officeart/2005/8/layout/venn1"/>
    <dgm:cxn modelId="{1DBE9B98-B9B8-B746-9E92-1D22DD74E078}" type="presOf" srcId="{8184BD03-C3C5-6048-85E8-D0177335E444}" destId="{77A90CEF-5CDA-8445-A266-C21553562B2D}" srcOrd="0" destOrd="0" presId="urn:microsoft.com/office/officeart/2005/8/layout/venn1"/>
    <dgm:cxn modelId="{45E7DD9A-37D4-5B4F-9EBA-E62C9109D7E5}" srcId="{3C20F0FC-F90F-DA41-80EA-03EBB91F9807}" destId="{05324050-F63C-9749-A2D7-C6F22A1AFA7A}" srcOrd="2" destOrd="0" parTransId="{3C489806-BA6B-4B4A-8F55-4F97FA79B531}" sibTransId="{96BBDB59-D817-8C4F-8D24-86D20A75CDFC}"/>
    <dgm:cxn modelId="{7FF5BCB7-CA65-224A-B359-F410146FCC9B}" type="presOf" srcId="{3C20F0FC-F90F-DA41-80EA-03EBB91F9807}" destId="{E22C5B2D-DAA2-AC41-B4C9-6DAC82C08517}" srcOrd="0" destOrd="0" presId="urn:microsoft.com/office/officeart/2005/8/layout/venn1"/>
    <dgm:cxn modelId="{751E9ECF-B5D1-C346-A904-271BBB739ABF}" srcId="{3C20F0FC-F90F-DA41-80EA-03EBB91F9807}" destId="{42D810C4-A50C-A24E-BDAB-871B5EC4A125}" srcOrd="1" destOrd="0" parTransId="{A0AFA10A-D27A-D04B-9866-6334D1BE2015}" sibTransId="{B3256431-B095-A74E-9294-BF0D612CD8A7}"/>
    <dgm:cxn modelId="{E04D4AD3-8D07-5148-86BB-7B03CB298078}" srcId="{3C20F0FC-F90F-DA41-80EA-03EBB91F9807}" destId="{8184BD03-C3C5-6048-85E8-D0177335E444}" srcOrd="0" destOrd="0" parTransId="{21DBA75B-B5EA-4945-A95D-2D82F3052E98}" sibTransId="{A5E2716C-6712-3B4B-B645-DB6EE14E8FB2}"/>
    <dgm:cxn modelId="{AEB18FF5-43D3-994D-8489-8B645507591C}" type="presOf" srcId="{42D810C4-A50C-A24E-BDAB-871B5EC4A125}" destId="{59052AB9-6432-EC4B-8CD1-8CFA0EDE86EE}" srcOrd="0" destOrd="0" presId="urn:microsoft.com/office/officeart/2005/8/layout/venn1"/>
    <dgm:cxn modelId="{BCA858FB-E1B1-454C-8C18-8C034A85CAAB}" type="presOf" srcId="{05324050-F63C-9749-A2D7-C6F22A1AFA7A}" destId="{6E763111-06F5-E541-8FBF-FEB21EA4BBF2}" srcOrd="1" destOrd="0" presId="urn:microsoft.com/office/officeart/2005/8/layout/venn1"/>
    <dgm:cxn modelId="{A37DC4BF-1E2D-6445-937C-DFB3FF1C38BC}" type="presParOf" srcId="{E22C5B2D-DAA2-AC41-B4C9-6DAC82C08517}" destId="{77A90CEF-5CDA-8445-A266-C21553562B2D}" srcOrd="0" destOrd="0" presId="urn:microsoft.com/office/officeart/2005/8/layout/venn1"/>
    <dgm:cxn modelId="{67169962-73A9-2E49-93B7-B48B26895151}" type="presParOf" srcId="{E22C5B2D-DAA2-AC41-B4C9-6DAC82C08517}" destId="{A2591629-1EA2-BF41-8F08-48E65F8DD10B}" srcOrd="1" destOrd="0" presId="urn:microsoft.com/office/officeart/2005/8/layout/venn1"/>
    <dgm:cxn modelId="{45A41164-74FD-3640-9247-C61D27C287CF}" type="presParOf" srcId="{E22C5B2D-DAA2-AC41-B4C9-6DAC82C08517}" destId="{59052AB9-6432-EC4B-8CD1-8CFA0EDE86EE}" srcOrd="2" destOrd="0" presId="urn:microsoft.com/office/officeart/2005/8/layout/venn1"/>
    <dgm:cxn modelId="{CB1E86CD-66C4-6849-9E7F-CAA0633B2DF6}" type="presParOf" srcId="{E22C5B2D-DAA2-AC41-B4C9-6DAC82C08517}" destId="{54ECA6C7-64D0-E74A-81EF-8F4EEE4770FE}" srcOrd="3" destOrd="0" presId="urn:microsoft.com/office/officeart/2005/8/layout/venn1"/>
    <dgm:cxn modelId="{CAC9AB7B-3982-CA4A-9218-C987BC751E9C}" type="presParOf" srcId="{E22C5B2D-DAA2-AC41-B4C9-6DAC82C08517}" destId="{5937AB5E-3EB2-B741-9035-313B0FA6DC07}" srcOrd="4" destOrd="0" presId="urn:microsoft.com/office/officeart/2005/8/layout/venn1"/>
    <dgm:cxn modelId="{2821C24A-B3C0-2D43-8180-C7581CE7EE07}" type="presParOf" srcId="{E22C5B2D-DAA2-AC41-B4C9-6DAC82C08517}" destId="{6E763111-06F5-E541-8FBF-FEB21EA4BBF2}" srcOrd="5" destOrd="0" presId="urn:microsoft.com/office/officeart/2005/8/layout/venn1"/>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20F0FC-F90F-DA41-80EA-03EBB91F9807}" type="doc">
      <dgm:prSet loTypeId="urn:microsoft.com/office/officeart/2005/8/layout/venn2" loCatId="" qsTypeId="urn:microsoft.com/office/officeart/2005/8/quickstyle/simple1" qsCatId="simple" csTypeId="urn:microsoft.com/office/officeart/2005/8/colors/colorful1" csCatId="colorful" phldr="1"/>
      <dgm:spPr/>
    </dgm:pt>
    <dgm:pt modelId="{8184BD03-C3C5-6048-85E8-D0177335E444}">
      <dgm:prSet phldrT="[Text]" custT="1"/>
      <dgm:spPr>
        <a:solidFill>
          <a:schemeClr val="accent2">
            <a:hueOff val="0"/>
            <a:satOff val="0"/>
            <a:lumOff val="0"/>
            <a:alpha val="50000"/>
          </a:schemeClr>
        </a:solidFill>
        <a:ln>
          <a:noFill/>
        </a:ln>
      </dgm:spPr>
      <dgm:t>
        <a:bodyPr/>
        <a:lstStyle/>
        <a:p>
          <a:endParaRPr lang="en-US" sz="2400" dirty="0">
            <a:solidFill>
              <a:schemeClr val="tx1"/>
            </a:solidFill>
          </a:endParaRPr>
        </a:p>
      </dgm:t>
    </dgm:pt>
    <dgm:pt modelId="{21DBA75B-B5EA-4945-A95D-2D82F3052E98}" type="parTrans" cxnId="{E04D4AD3-8D07-5148-86BB-7B03CB298078}">
      <dgm:prSet/>
      <dgm:spPr/>
      <dgm:t>
        <a:bodyPr/>
        <a:lstStyle/>
        <a:p>
          <a:endParaRPr lang="en-US" sz="1050">
            <a:solidFill>
              <a:schemeClr val="tx1"/>
            </a:solidFill>
          </a:endParaRPr>
        </a:p>
      </dgm:t>
    </dgm:pt>
    <dgm:pt modelId="{A5E2716C-6712-3B4B-B645-DB6EE14E8FB2}" type="sibTrans" cxnId="{E04D4AD3-8D07-5148-86BB-7B03CB298078}">
      <dgm:prSet/>
      <dgm:spPr/>
      <dgm:t>
        <a:bodyPr/>
        <a:lstStyle/>
        <a:p>
          <a:endParaRPr lang="en-US" sz="1050">
            <a:solidFill>
              <a:schemeClr val="tx1"/>
            </a:solidFill>
          </a:endParaRPr>
        </a:p>
      </dgm:t>
    </dgm:pt>
    <dgm:pt modelId="{42D810C4-A50C-A24E-BDAB-871B5EC4A125}">
      <dgm:prSet phldrT="[Text]" custT="1"/>
      <dgm:spPr>
        <a:solidFill>
          <a:schemeClr val="accent4">
            <a:alpha val="50000"/>
          </a:schemeClr>
        </a:solidFill>
        <a:ln>
          <a:noFill/>
        </a:ln>
      </dgm:spPr>
      <dgm:t>
        <a:bodyPr/>
        <a:lstStyle/>
        <a:p>
          <a:r>
            <a:rPr lang="en-US" sz="2400" b="1" dirty="0">
              <a:solidFill>
                <a:schemeClr val="tx1"/>
              </a:solidFill>
            </a:rPr>
            <a:t>Equity</a:t>
          </a:r>
        </a:p>
      </dgm:t>
    </dgm:pt>
    <dgm:pt modelId="{A0AFA10A-D27A-D04B-9866-6334D1BE2015}" type="parTrans" cxnId="{751E9ECF-B5D1-C346-A904-271BBB739ABF}">
      <dgm:prSet/>
      <dgm:spPr/>
      <dgm:t>
        <a:bodyPr/>
        <a:lstStyle/>
        <a:p>
          <a:endParaRPr lang="en-US" sz="1050">
            <a:solidFill>
              <a:schemeClr val="tx1"/>
            </a:solidFill>
          </a:endParaRPr>
        </a:p>
      </dgm:t>
    </dgm:pt>
    <dgm:pt modelId="{B3256431-B095-A74E-9294-BF0D612CD8A7}" type="sibTrans" cxnId="{751E9ECF-B5D1-C346-A904-271BBB739ABF}">
      <dgm:prSet/>
      <dgm:spPr/>
      <dgm:t>
        <a:bodyPr/>
        <a:lstStyle/>
        <a:p>
          <a:endParaRPr lang="en-US" sz="1050">
            <a:solidFill>
              <a:schemeClr val="tx1"/>
            </a:solidFill>
          </a:endParaRPr>
        </a:p>
      </dgm:t>
    </dgm:pt>
    <dgm:pt modelId="{05324050-F63C-9749-A2D7-C6F22A1AFA7A}">
      <dgm:prSet phldrT="[Text]" custT="1"/>
      <dgm:spPr>
        <a:solidFill>
          <a:schemeClr val="accent5">
            <a:alpha val="50000"/>
          </a:schemeClr>
        </a:solidFill>
        <a:ln>
          <a:noFill/>
        </a:ln>
      </dgm:spPr>
      <dgm:t>
        <a:bodyPr/>
        <a:lstStyle/>
        <a:p>
          <a:endParaRPr lang="en-US" sz="2400" dirty="0">
            <a:solidFill>
              <a:schemeClr val="tx1"/>
            </a:solidFill>
          </a:endParaRPr>
        </a:p>
      </dgm:t>
    </dgm:pt>
    <dgm:pt modelId="{3C489806-BA6B-4B4A-8F55-4F97FA79B531}" type="parTrans" cxnId="{45E7DD9A-37D4-5B4F-9EBA-E62C9109D7E5}">
      <dgm:prSet/>
      <dgm:spPr/>
      <dgm:t>
        <a:bodyPr/>
        <a:lstStyle/>
        <a:p>
          <a:endParaRPr lang="en-US" sz="1050">
            <a:solidFill>
              <a:schemeClr val="tx1"/>
            </a:solidFill>
          </a:endParaRPr>
        </a:p>
      </dgm:t>
    </dgm:pt>
    <dgm:pt modelId="{96BBDB59-D817-8C4F-8D24-86D20A75CDFC}" type="sibTrans" cxnId="{45E7DD9A-37D4-5B4F-9EBA-E62C9109D7E5}">
      <dgm:prSet/>
      <dgm:spPr/>
      <dgm:t>
        <a:bodyPr/>
        <a:lstStyle/>
        <a:p>
          <a:endParaRPr lang="en-US" sz="1050">
            <a:solidFill>
              <a:schemeClr val="tx1"/>
            </a:solidFill>
          </a:endParaRPr>
        </a:p>
      </dgm:t>
    </dgm:pt>
    <dgm:pt modelId="{045D7BE4-7005-9D40-B9DA-37B8F141B07D}" type="pres">
      <dgm:prSet presAssocID="{3C20F0FC-F90F-DA41-80EA-03EBB91F9807}" presName="Name0" presStyleCnt="0">
        <dgm:presLayoutVars>
          <dgm:chMax val="7"/>
          <dgm:resizeHandles val="exact"/>
        </dgm:presLayoutVars>
      </dgm:prSet>
      <dgm:spPr/>
    </dgm:pt>
    <dgm:pt modelId="{09ABFF89-EE99-384D-85F8-0779918A6FAB}" type="pres">
      <dgm:prSet presAssocID="{3C20F0FC-F90F-DA41-80EA-03EBB91F9807}" presName="comp1" presStyleCnt="0"/>
      <dgm:spPr/>
    </dgm:pt>
    <dgm:pt modelId="{770E718F-0AC1-1647-BB1A-10378B856A93}" type="pres">
      <dgm:prSet presAssocID="{3C20F0FC-F90F-DA41-80EA-03EBB91F9807}" presName="circle1" presStyleLbl="node1" presStyleIdx="0" presStyleCnt="3"/>
      <dgm:spPr/>
    </dgm:pt>
    <dgm:pt modelId="{EB7D3B07-954B-324A-9C8C-4777F24AE371}" type="pres">
      <dgm:prSet presAssocID="{3C20F0FC-F90F-DA41-80EA-03EBB91F9807}" presName="c1text" presStyleLbl="node1" presStyleIdx="0" presStyleCnt="3">
        <dgm:presLayoutVars>
          <dgm:bulletEnabled val="1"/>
        </dgm:presLayoutVars>
      </dgm:prSet>
      <dgm:spPr/>
    </dgm:pt>
    <dgm:pt modelId="{32B699AD-1E90-C241-B6A0-413A5ECE763D}" type="pres">
      <dgm:prSet presAssocID="{3C20F0FC-F90F-DA41-80EA-03EBB91F9807}" presName="comp2" presStyleCnt="0"/>
      <dgm:spPr/>
    </dgm:pt>
    <dgm:pt modelId="{076CE85B-15C0-A742-B5BA-CC7E4C7CA282}" type="pres">
      <dgm:prSet presAssocID="{3C20F0FC-F90F-DA41-80EA-03EBB91F9807}" presName="circle2" presStyleLbl="node1" presStyleIdx="1" presStyleCnt="3"/>
      <dgm:spPr/>
    </dgm:pt>
    <dgm:pt modelId="{6C2E6A17-A59E-774D-B29E-A95B7FB8D514}" type="pres">
      <dgm:prSet presAssocID="{3C20F0FC-F90F-DA41-80EA-03EBB91F9807}" presName="c2text" presStyleLbl="node1" presStyleIdx="1" presStyleCnt="3">
        <dgm:presLayoutVars>
          <dgm:bulletEnabled val="1"/>
        </dgm:presLayoutVars>
      </dgm:prSet>
      <dgm:spPr/>
    </dgm:pt>
    <dgm:pt modelId="{2C3A1EF4-27BB-2449-A8FA-ADE109A8DF64}" type="pres">
      <dgm:prSet presAssocID="{3C20F0FC-F90F-DA41-80EA-03EBB91F9807}" presName="comp3" presStyleCnt="0"/>
      <dgm:spPr/>
    </dgm:pt>
    <dgm:pt modelId="{F3757509-815A-D849-9764-DCBFE41CEC96}" type="pres">
      <dgm:prSet presAssocID="{3C20F0FC-F90F-DA41-80EA-03EBB91F9807}" presName="circle3" presStyleLbl="node1" presStyleIdx="2" presStyleCnt="3"/>
      <dgm:spPr/>
    </dgm:pt>
    <dgm:pt modelId="{ADACF86D-3506-3444-ACF6-D744D292153F}" type="pres">
      <dgm:prSet presAssocID="{3C20F0FC-F90F-DA41-80EA-03EBB91F9807}" presName="c3text" presStyleLbl="node1" presStyleIdx="2" presStyleCnt="3">
        <dgm:presLayoutVars>
          <dgm:bulletEnabled val="1"/>
        </dgm:presLayoutVars>
      </dgm:prSet>
      <dgm:spPr/>
    </dgm:pt>
  </dgm:ptLst>
  <dgm:cxnLst>
    <dgm:cxn modelId="{F5113324-4ADB-E940-865D-7FAE6E6441A2}" type="presOf" srcId="{42D810C4-A50C-A24E-BDAB-871B5EC4A125}" destId="{076CE85B-15C0-A742-B5BA-CC7E4C7CA282}" srcOrd="0" destOrd="0" presId="urn:microsoft.com/office/officeart/2005/8/layout/venn2"/>
    <dgm:cxn modelId="{2BD43D57-8394-5843-909D-F3B7BAE51A20}" type="presOf" srcId="{05324050-F63C-9749-A2D7-C6F22A1AFA7A}" destId="{ADACF86D-3506-3444-ACF6-D744D292153F}" srcOrd="1" destOrd="0" presId="urn:microsoft.com/office/officeart/2005/8/layout/venn2"/>
    <dgm:cxn modelId="{5BCB0789-3353-AB4C-BB29-317F2B5497A7}" type="presOf" srcId="{42D810C4-A50C-A24E-BDAB-871B5EC4A125}" destId="{6C2E6A17-A59E-774D-B29E-A95B7FB8D514}" srcOrd="1" destOrd="0" presId="urn:microsoft.com/office/officeart/2005/8/layout/venn2"/>
    <dgm:cxn modelId="{45E7DD9A-37D4-5B4F-9EBA-E62C9109D7E5}" srcId="{3C20F0FC-F90F-DA41-80EA-03EBB91F9807}" destId="{05324050-F63C-9749-A2D7-C6F22A1AFA7A}" srcOrd="2" destOrd="0" parTransId="{3C489806-BA6B-4B4A-8F55-4F97FA79B531}" sibTransId="{96BBDB59-D817-8C4F-8D24-86D20A75CDFC}"/>
    <dgm:cxn modelId="{484508B2-2F13-0443-B182-4CDD333F1DD1}" type="presOf" srcId="{8184BD03-C3C5-6048-85E8-D0177335E444}" destId="{EB7D3B07-954B-324A-9C8C-4777F24AE371}" srcOrd="1" destOrd="0" presId="urn:microsoft.com/office/officeart/2005/8/layout/venn2"/>
    <dgm:cxn modelId="{63D279C3-E952-3F43-89A2-D3D22B81F0D8}" type="presOf" srcId="{8184BD03-C3C5-6048-85E8-D0177335E444}" destId="{770E718F-0AC1-1647-BB1A-10378B856A93}" srcOrd="0" destOrd="0" presId="urn:microsoft.com/office/officeart/2005/8/layout/venn2"/>
    <dgm:cxn modelId="{751E9ECF-B5D1-C346-A904-271BBB739ABF}" srcId="{3C20F0FC-F90F-DA41-80EA-03EBB91F9807}" destId="{42D810C4-A50C-A24E-BDAB-871B5EC4A125}" srcOrd="1" destOrd="0" parTransId="{A0AFA10A-D27A-D04B-9866-6334D1BE2015}" sibTransId="{B3256431-B095-A74E-9294-BF0D612CD8A7}"/>
    <dgm:cxn modelId="{E04D4AD3-8D07-5148-86BB-7B03CB298078}" srcId="{3C20F0FC-F90F-DA41-80EA-03EBB91F9807}" destId="{8184BD03-C3C5-6048-85E8-D0177335E444}" srcOrd="0" destOrd="0" parTransId="{21DBA75B-B5EA-4945-A95D-2D82F3052E98}" sibTransId="{A5E2716C-6712-3B4B-B645-DB6EE14E8FB2}"/>
    <dgm:cxn modelId="{0B7B35E3-FF5B-9740-8F8C-E30746C5E4A5}" type="presOf" srcId="{3C20F0FC-F90F-DA41-80EA-03EBB91F9807}" destId="{045D7BE4-7005-9D40-B9DA-37B8F141B07D}" srcOrd="0" destOrd="0" presId="urn:microsoft.com/office/officeart/2005/8/layout/venn2"/>
    <dgm:cxn modelId="{76758BFA-0332-8F48-8C86-B6784E12AED1}" type="presOf" srcId="{05324050-F63C-9749-A2D7-C6F22A1AFA7A}" destId="{F3757509-815A-D849-9764-DCBFE41CEC96}" srcOrd="0" destOrd="0" presId="urn:microsoft.com/office/officeart/2005/8/layout/venn2"/>
    <dgm:cxn modelId="{B6581151-476B-F44B-B7C2-B1B5838AAC2E}" type="presParOf" srcId="{045D7BE4-7005-9D40-B9DA-37B8F141B07D}" destId="{09ABFF89-EE99-384D-85F8-0779918A6FAB}" srcOrd="0" destOrd="0" presId="urn:microsoft.com/office/officeart/2005/8/layout/venn2"/>
    <dgm:cxn modelId="{A9AD35DE-09CB-E548-B3E6-C334ADFE0B19}" type="presParOf" srcId="{09ABFF89-EE99-384D-85F8-0779918A6FAB}" destId="{770E718F-0AC1-1647-BB1A-10378B856A93}" srcOrd="0" destOrd="0" presId="urn:microsoft.com/office/officeart/2005/8/layout/venn2"/>
    <dgm:cxn modelId="{B7D0A4FD-C768-5242-BC95-AD51A772A162}" type="presParOf" srcId="{09ABFF89-EE99-384D-85F8-0779918A6FAB}" destId="{EB7D3B07-954B-324A-9C8C-4777F24AE371}" srcOrd="1" destOrd="0" presId="urn:microsoft.com/office/officeart/2005/8/layout/venn2"/>
    <dgm:cxn modelId="{F770353E-FB0E-A04D-83BA-D0F01B707487}" type="presParOf" srcId="{045D7BE4-7005-9D40-B9DA-37B8F141B07D}" destId="{32B699AD-1E90-C241-B6A0-413A5ECE763D}" srcOrd="1" destOrd="0" presId="urn:microsoft.com/office/officeart/2005/8/layout/venn2"/>
    <dgm:cxn modelId="{55ACD0E6-3D51-6541-B825-0856D4E533F2}" type="presParOf" srcId="{32B699AD-1E90-C241-B6A0-413A5ECE763D}" destId="{076CE85B-15C0-A742-B5BA-CC7E4C7CA282}" srcOrd="0" destOrd="0" presId="urn:microsoft.com/office/officeart/2005/8/layout/venn2"/>
    <dgm:cxn modelId="{63E2AFF5-9A2E-2444-B86F-B40EF1403D5A}" type="presParOf" srcId="{32B699AD-1E90-C241-B6A0-413A5ECE763D}" destId="{6C2E6A17-A59E-774D-B29E-A95B7FB8D514}" srcOrd="1" destOrd="0" presId="urn:microsoft.com/office/officeart/2005/8/layout/venn2"/>
    <dgm:cxn modelId="{E809FB94-2D66-0D47-B887-9CF8923B92A2}" type="presParOf" srcId="{045D7BE4-7005-9D40-B9DA-37B8F141B07D}" destId="{2C3A1EF4-27BB-2449-A8FA-ADE109A8DF64}" srcOrd="2" destOrd="0" presId="urn:microsoft.com/office/officeart/2005/8/layout/venn2"/>
    <dgm:cxn modelId="{803A97C1-95FD-BB4B-AC00-3AC30CA90234}" type="presParOf" srcId="{2C3A1EF4-27BB-2449-A8FA-ADE109A8DF64}" destId="{F3757509-815A-D849-9764-DCBFE41CEC96}" srcOrd="0" destOrd="0" presId="urn:microsoft.com/office/officeart/2005/8/layout/venn2"/>
    <dgm:cxn modelId="{406C3388-A621-0545-91A4-2E1707633062}" type="presParOf" srcId="{2C3A1EF4-27BB-2449-A8FA-ADE109A8DF64}" destId="{ADACF86D-3506-3444-ACF6-D744D292153F}" srcOrd="1" destOrd="0" presId="urn:microsoft.com/office/officeart/2005/8/layout/venn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20F0FC-F90F-DA41-80EA-03EBB91F9807}" type="doc">
      <dgm:prSet loTypeId="urn:microsoft.com/office/officeart/2005/8/layout/venn2" loCatId="" qsTypeId="urn:microsoft.com/office/officeart/2005/8/quickstyle/simple1" qsCatId="simple" csTypeId="urn:microsoft.com/office/officeart/2005/8/colors/colorful1" csCatId="colorful" phldr="1"/>
      <dgm:spPr/>
    </dgm:pt>
    <dgm:pt modelId="{8184BD03-C3C5-6048-85E8-D0177335E444}">
      <dgm:prSet phldrT="[Text]" custT="1"/>
      <dgm:spPr>
        <a:solidFill>
          <a:schemeClr val="accent2">
            <a:hueOff val="0"/>
            <a:satOff val="0"/>
            <a:lumOff val="0"/>
            <a:alpha val="50000"/>
          </a:schemeClr>
        </a:solidFill>
        <a:ln>
          <a:noFill/>
        </a:ln>
      </dgm:spPr>
      <dgm:t>
        <a:bodyPr/>
        <a:lstStyle/>
        <a:p>
          <a:endParaRPr lang="en-US" sz="2400" dirty="0">
            <a:solidFill>
              <a:schemeClr val="tx1"/>
            </a:solidFill>
          </a:endParaRPr>
        </a:p>
      </dgm:t>
    </dgm:pt>
    <dgm:pt modelId="{21DBA75B-B5EA-4945-A95D-2D82F3052E98}" type="parTrans" cxnId="{E04D4AD3-8D07-5148-86BB-7B03CB298078}">
      <dgm:prSet/>
      <dgm:spPr/>
      <dgm:t>
        <a:bodyPr/>
        <a:lstStyle/>
        <a:p>
          <a:endParaRPr lang="en-US" sz="1050">
            <a:solidFill>
              <a:schemeClr val="tx1"/>
            </a:solidFill>
          </a:endParaRPr>
        </a:p>
      </dgm:t>
    </dgm:pt>
    <dgm:pt modelId="{A5E2716C-6712-3B4B-B645-DB6EE14E8FB2}" type="sibTrans" cxnId="{E04D4AD3-8D07-5148-86BB-7B03CB298078}">
      <dgm:prSet/>
      <dgm:spPr/>
      <dgm:t>
        <a:bodyPr/>
        <a:lstStyle/>
        <a:p>
          <a:endParaRPr lang="en-US" sz="1050">
            <a:solidFill>
              <a:schemeClr val="tx1"/>
            </a:solidFill>
          </a:endParaRPr>
        </a:p>
      </dgm:t>
    </dgm:pt>
    <dgm:pt modelId="{42D810C4-A50C-A24E-BDAB-871B5EC4A125}">
      <dgm:prSet phldrT="[Text]" custT="1"/>
      <dgm:spPr>
        <a:solidFill>
          <a:schemeClr val="accent3">
            <a:alpha val="50000"/>
          </a:schemeClr>
        </a:solidFill>
        <a:ln>
          <a:noFill/>
        </a:ln>
      </dgm:spPr>
      <dgm:t>
        <a:bodyPr/>
        <a:lstStyle/>
        <a:p>
          <a:endParaRPr lang="en-US" sz="2400" b="1" dirty="0">
            <a:solidFill>
              <a:schemeClr val="tx1"/>
            </a:solidFill>
          </a:endParaRPr>
        </a:p>
      </dgm:t>
    </dgm:pt>
    <dgm:pt modelId="{A0AFA10A-D27A-D04B-9866-6334D1BE2015}" type="parTrans" cxnId="{751E9ECF-B5D1-C346-A904-271BBB739ABF}">
      <dgm:prSet/>
      <dgm:spPr/>
      <dgm:t>
        <a:bodyPr/>
        <a:lstStyle/>
        <a:p>
          <a:endParaRPr lang="en-US" sz="1050">
            <a:solidFill>
              <a:schemeClr val="tx1"/>
            </a:solidFill>
          </a:endParaRPr>
        </a:p>
      </dgm:t>
    </dgm:pt>
    <dgm:pt modelId="{B3256431-B095-A74E-9294-BF0D612CD8A7}" type="sibTrans" cxnId="{751E9ECF-B5D1-C346-A904-271BBB739ABF}">
      <dgm:prSet/>
      <dgm:spPr/>
      <dgm:t>
        <a:bodyPr/>
        <a:lstStyle/>
        <a:p>
          <a:endParaRPr lang="en-US" sz="1050">
            <a:solidFill>
              <a:schemeClr val="tx1"/>
            </a:solidFill>
          </a:endParaRPr>
        </a:p>
      </dgm:t>
    </dgm:pt>
    <dgm:pt modelId="{045D7BE4-7005-9D40-B9DA-37B8F141B07D}" type="pres">
      <dgm:prSet presAssocID="{3C20F0FC-F90F-DA41-80EA-03EBB91F9807}" presName="Name0" presStyleCnt="0">
        <dgm:presLayoutVars>
          <dgm:chMax val="7"/>
          <dgm:resizeHandles val="exact"/>
        </dgm:presLayoutVars>
      </dgm:prSet>
      <dgm:spPr/>
    </dgm:pt>
    <dgm:pt modelId="{09ABFF89-EE99-384D-85F8-0779918A6FAB}" type="pres">
      <dgm:prSet presAssocID="{3C20F0FC-F90F-DA41-80EA-03EBB91F9807}" presName="comp1" presStyleCnt="0"/>
      <dgm:spPr/>
    </dgm:pt>
    <dgm:pt modelId="{770E718F-0AC1-1647-BB1A-10378B856A93}" type="pres">
      <dgm:prSet presAssocID="{3C20F0FC-F90F-DA41-80EA-03EBB91F9807}" presName="circle1" presStyleLbl="node1" presStyleIdx="0" presStyleCnt="2"/>
      <dgm:spPr/>
    </dgm:pt>
    <dgm:pt modelId="{EB7D3B07-954B-324A-9C8C-4777F24AE371}" type="pres">
      <dgm:prSet presAssocID="{3C20F0FC-F90F-DA41-80EA-03EBB91F9807}" presName="c1text" presStyleLbl="node1" presStyleIdx="0" presStyleCnt="2">
        <dgm:presLayoutVars>
          <dgm:bulletEnabled val="1"/>
        </dgm:presLayoutVars>
      </dgm:prSet>
      <dgm:spPr/>
    </dgm:pt>
    <dgm:pt modelId="{32B699AD-1E90-C241-B6A0-413A5ECE763D}" type="pres">
      <dgm:prSet presAssocID="{3C20F0FC-F90F-DA41-80EA-03EBB91F9807}" presName="comp2" presStyleCnt="0"/>
      <dgm:spPr/>
    </dgm:pt>
    <dgm:pt modelId="{076CE85B-15C0-A742-B5BA-CC7E4C7CA282}" type="pres">
      <dgm:prSet presAssocID="{3C20F0FC-F90F-DA41-80EA-03EBB91F9807}" presName="circle2" presStyleLbl="node1" presStyleIdx="1" presStyleCnt="2"/>
      <dgm:spPr/>
    </dgm:pt>
    <dgm:pt modelId="{6C2E6A17-A59E-774D-B29E-A95B7FB8D514}" type="pres">
      <dgm:prSet presAssocID="{3C20F0FC-F90F-DA41-80EA-03EBB91F9807}" presName="c2text" presStyleLbl="node1" presStyleIdx="1" presStyleCnt="2">
        <dgm:presLayoutVars>
          <dgm:bulletEnabled val="1"/>
        </dgm:presLayoutVars>
      </dgm:prSet>
      <dgm:spPr/>
    </dgm:pt>
  </dgm:ptLst>
  <dgm:cxnLst>
    <dgm:cxn modelId="{F5113324-4ADB-E940-865D-7FAE6E6441A2}" type="presOf" srcId="{42D810C4-A50C-A24E-BDAB-871B5EC4A125}" destId="{076CE85B-15C0-A742-B5BA-CC7E4C7CA282}" srcOrd="0" destOrd="0" presId="urn:microsoft.com/office/officeart/2005/8/layout/venn2"/>
    <dgm:cxn modelId="{5BCB0789-3353-AB4C-BB29-317F2B5497A7}" type="presOf" srcId="{42D810C4-A50C-A24E-BDAB-871B5EC4A125}" destId="{6C2E6A17-A59E-774D-B29E-A95B7FB8D514}" srcOrd="1" destOrd="0" presId="urn:microsoft.com/office/officeart/2005/8/layout/venn2"/>
    <dgm:cxn modelId="{484508B2-2F13-0443-B182-4CDD333F1DD1}" type="presOf" srcId="{8184BD03-C3C5-6048-85E8-D0177335E444}" destId="{EB7D3B07-954B-324A-9C8C-4777F24AE371}" srcOrd="1" destOrd="0" presId="urn:microsoft.com/office/officeart/2005/8/layout/venn2"/>
    <dgm:cxn modelId="{63D279C3-E952-3F43-89A2-D3D22B81F0D8}" type="presOf" srcId="{8184BD03-C3C5-6048-85E8-D0177335E444}" destId="{770E718F-0AC1-1647-BB1A-10378B856A93}" srcOrd="0" destOrd="0" presId="urn:microsoft.com/office/officeart/2005/8/layout/venn2"/>
    <dgm:cxn modelId="{751E9ECF-B5D1-C346-A904-271BBB739ABF}" srcId="{3C20F0FC-F90F-DA41-80EA-03EBB91F9807}" destId="{42D810C4-A50C-A24E-BDAB-871B5EC4A125}" srcOrd="1" destOrd="0" parTransId="{A0AFA10A-D27A-D04B-9866-6334D1BE2015}" sibTransId="{B3256431-B095-A74E-9294-BF0D612CD8A7}"/>
    <dgm:cxn modelId="{E04D4AD3-8D07-5148-86BB-7B03CB298078}" srcId="{3C20F0FC-F90F-DA41-80EA-03EBB91F9807}" destId="{8184BD03-C3C5-6048-85E8-D0177335E444}" srcOrd="0" destOrd="0" parTransId="{21DBA75B-B5EA-4945-A95D-2D82F3052E98}" sibTransId="{A5E2716C-6712-3B4B-B645-DB6EE14E8FB2}"/>
    <dgm:cxn modelId="{0B7B35E3-FF5B-9740-8F8C-E30746C5E4A5}" type="presOf" srcId="{3C20F0FC-F90F-DA41-80EA-03EBB91F9807}" destId="{045D7BE4-7005-9D40-B9DA-37B8F141B07D}" srcOrd="0" destOrd="0" presId="urn:microsoft.com/office/officeart/2005/8/layout/venn2"/>
    <dgm:cxn modelId="{B6581151-476B-F44B-B7C2-B1B5838AAC2E}" type="presParOf" srcId="{045D7BE4-7005-9D40-B9DA-37B8F141B07D}" destId="{09ABFF89-EE99-384D-85F8-0779918A6FAB}" srcOrd="0" destOrd="0" presId="urn:microsoft.com/office/officeart/2005/8/layout/venn2"/>
    <dgm:cxn modelId="{A9AD35DE-09CB-E548-B3E6-C334ADFE0B19}" type="presParOf" srcId="{09ABFF89-EE99-384D-85F8-0779918A6FAB}" destId="{770E718F-0AC1-1647-BB1A-10378B856A93}" srcOrd="0" destOrd="0" presId="urn:microsoft.com/office/officeart/2005/8/layout/venn2"/>
    <dgm:cxn modelId="{B7D0A4FD-C768-5242-BC95-AD51A772A162}" type="presParOf" srcId="{09ABFF89-EE99-384D-85F8-0779918A6FAB}" destId="{EB7D3B07-954B-324A-9C8C-4777F24AE371}" srcOrd="1" destOrd="0" presId="urn:microsoft.com/office/officeart/2005/8/layout/venn2"/>
    <dgm:cxn modelId="{F770353E-FB0E-A04D-83BA-D0F01B707487}" type="presParOf" srcId="{045D7BE4-7005-9D40-B9DA-37B8F141B07D}" destId="{32B699AD-1E90-C241-B6A0-413A5ECE763D}" srcOrd="1" destOrd="0" presId="urn:microsoft.com/office/officeart/2005/8/layout/venn2"/>
    <dgm:cxn modelId="{55ACD0E6-3D51-6541-B825-0856D4E533F2}" type="presParOf" srcId="{32B699AD-1E90-C241-B6A0-413A5ECE763D}" destId="{076CE85B-15C0-A742-B5BA-CC7E4C7CA282}" srcOrd="0" destOrd="0" presId="urn:microsoft.com/office/officeart/2005/8/layout/venn2"/>
    <dgm:cxn modelId="{63E2AFF5-9A2E-2444-B86F-B40EF1403D5A}" type="presParOf" srcId="{32B699AD-1E90-C241-B6A0-413A5ECE763D}" destId="{6C2E6A17-A59E-774D-B29E-A95B7FB8D514}" srcOrd="1" destOrd="0" presId="urn:microsoft.com/office/officeart/2005/8/layout/venn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20F0FC-F90F-DA41-80EA-03EBB91F9807}" type="doc">
      <dgm:prSet loTypeId="urn:microsoft.com/office/officeart/2005/8/layout/venn2" loCatId="" qsTypeId="urn:microsoft.com/office/officeart/2005/8/quickstyle/simple1" qsCatId="simple" csTypeId="urn:microsoft.com/office/officeart/2005/8/colors/colorful1" csCatId="colorful" phldr="1"/>
      <dgm:spPr/>
    </dgm:pt>
    <dgm:pt modelId="{8184BD03-C3C5-6048-85E8-D0177335E444}">
      <dgm:prSet phldrT="[Text]" custT="1"/>
      <dgm:spPr>
        <a:solidFill>
          <a:schemeClr val="accent2">
            <a:hueOff val="0"/>
            <a:satOff val="0"/>
            <a:lumOff val="0"/>
            <a:alpha val="50000"/>
          </a:schemeClr>
        </a:solidFill>
        <a:ln>
          <a:noFill/>
        </a:ln>
      </dgm:spPr>
      <dgm:t>
        <a:bodyPr/>
        <a:lstStyle/>
        <a:p>
          <a:endParaRPr lang="en-US" sz="2400" dirty="0">
            <a:solidFill>
              <a:schemeClr val="tx1"/>
            </a:solidFill>
          </a:endParaRPr>
        </a:p>
      </dgm:t>
    </dgm:pt>
    <dgm:pt modelId="{21DBA75B-B5EA-4945-A95D-2D82F3052E98}" type="parTrans" cxnId="{E04D4AD3-8D07-5148-86BB-7B03CB298078}">
      <dgm:prSet/>
      <dgm:spPr/>
      <dgm:t>
        <a:bodyPr/>
        <a:lstStyle/>
        <a:p>
          <a:endParaRPr lang="en-US" sz="1050">
            <a:solidFill>
              <a:schemeClr val="tx1"/>
            </a:solidFill>
          </a:endParaRPr>
        </a:p>
      </dgm:t>
    </dgm:pt>
    <dgm:pt modelId="{A5E2716C-6712-3B4B-B645-DB6EE14E8FB2}" type="sibTrans" cxnId="{E04D4AD3-8D07-5148-86BB-7B03CB298078}">
      <dgm:prSet/>
      <dgm:spPr/>
      <dgm:t>
        <a:bodyPr/>
        <a:lstStyle/>
        <a:p>
          <a:endParaRPr lang="en-US" sz="1050">
            <a:solidFill>
              <a:schemeClr val="tx1"/>
            </a:solidFill>
          </a:endParaRPr>
        </a:p>
      </dgm:t>
    </dgm:pt>
    <dgm:pt modelId="{42D810C4-A50C-A24E-BDAB-871B5EC4A125}">
      <dgm:prSet phldrT="[Text]" custT="1"/>
      <dgm:spPr>
        <a:solidFill>
          <a:schemeClr val="accent4">
            <a:alpha val="50000"/>
          </a:schemeClr>
        </a:solidFill>
        <a:ln>
          <a:noFill/>
        </a:ln>
      </dgm:spPr>
      <dgm:t>
        <a:bodyPr/>
        <a:lstStyle/>
        <a:p>
          <a:r>
            <a:rPr lang="en-US" sz="2400" b="1" dirty="0">
              <a:solidFill>
                <a:schemeClr val="tx1"/>
              </a:solidFill>
            </a:rPr>
            <a:t>Equity</a:t>
          </a:r>
        </a:p>
      </dgm:t>
    </dgm:pt>
    <dgm:pt modelId="{A0AFA10A-D27A-D04B-9866-6334D1BE2015}" type="parTrans" cxnId="{751E9ECF-B5D1-C346-A904-271BBB739ABF}">
      <dgm:prSet/>
      <dgm:spPr/>
      <dgm:t>
        <a:bodyPr/>
        <a:lstStyle/>
        <a:p>
          <a:endParaRPr lang="en-US" sz="1050">
            <a:solidFill>
              <a:schemeClr val="tx1"/>
            </a:solidFill>
          </a:endParaRPr>
        </a:p>
      </dgm:t>
    </dgm:pt>
    <dgm:pt modelId="{B3256431-B095-A74E-9294-BF0D612CD8A7}" type="sibTrans" cxnId="{751E9ECF-B5D1-C346-A904-271BBB739ABF}">
      <dgm:prSet/>
      <dgm:spPr/>
      <dgm:t>
        <a:bodyPr/>
        <a:lstStyle/>
        <a:p>
          <a:endParaRPr lang="en-US" sz="1050">
            <a:solidFill>
              <a:schemeClr val="tx1"/>
            </a:solidFill>
          </a:endParaRPr>
        </a:p>
      </dgm:t>
    </dgm:pt>
    <dgm:pt modelId="{05324050-F63C-9749-A2D7-C6F22A1AFA7A}">
      <dgm:prSet phldrT="[Text]" custT="1"/>
      <dgm:spPr>
        <a:solidFill>
          <a:schemeClr val="accent5">
            <a:alpha val="50000"/>
          </a:schemeClr>
        </a:solidFill>
        <a:ln>
          <a:noFill/>
        </a:ln>
      </dgm:spPr>
      <dgm:t>
        <a:bodyPr/>
        <a:lstStyle/>
        <a:p>
          <a:endParaRPr lang="en-US" sz="2400" dirty="0">
            <a:solidFill>
              <a:schemeClr val="tx1"/>
            </a:solidFill>
          </a:endParaRPr>
        </a:p>
      </dgm:t>
    </dgm:pt>
    <dgm:pt modelId="{3C489806-BA6B-4B4A-8F55-4F97FA79B531}" type="parTrans" cxnId="{45E7DD9A-37D4-5B4F-9EBA-E62C9109D7E5}">
      <dgm:prSet/>
      <dgm:spPr/>
      <dgm:t>
        <a:bodyPr/>
        <a:lstStyle/>
        <a:p>
          <a:endParaRPr lang="en-US" sz="1050">
            <a:solidFill>
              <a:schemeClr val="tx1"/>
            </a:solidFill>
          </a:endParaRPr>
        </a:p>
      </dgm:t>
    </dgm:pt>
    <dgm:pt modelId="{96BBDB59-D817-8C4F-8D24-86D20A75CDFC}" type="sibTrans" cxnId="{45E7DD9A-37D4-5B4F-9EBA-E62C9109D7E5}">
      <dgm:prSet/>
      <dgm:spPr/>
      <dgm:t>
        <a:bodyPr/>
        <a:lstStyle/>
        <a:p>
          <a:endParaRPr lang="en-US" sz="1050">
            <a:solidFill>
              <a:schemeClr val="tx1"/>
            </a:solidFill>
          </a:endParaRPr>
        </a:p>
      </dgm:t>
    </dgm:pt>
    <dgm:pt modelId="{045D7BE4-7005-9D40-B9DA-37B8F141B07D}" type="pres">
      <dgm:prSet presAssocID="{3C20F0FC-F90F-DA41-80EA-03EBB91F9807}" presName="Name0" presStyleCnt="0">
        <dgm:presLayoutVars>
          <dgm:chMax val="7"/>
          <dgm:resizeHandles val="exact"/>
        </dgm:presLayoutVars>
      </dgm:prSet>
      <dgm:spPr/>
    </dgm:pt>
    <dgm:pt modelId="{09ABFF89-EE99-384D-85F8-0779918A6FAB}" type="pres">
      <dgm:prSet presAssocID="{3C20F0FC-F90F-DA41-80EA-03EBB91F9807}" presName="comp1" presStyleCnt="0"/>
      <dgm:spPr/>
    </dgm:pt>
    <dgm:pt modelId="{770E718F-0AC1-1647-BB1A-10378B856A93}" type="pres">
      <dgm:prSet presAssocID="{3C20F0FC-F90F-DA41-80EA-03EBB91F9807}" presName="circle1" presStyleLbl="node1" presStyleIdx="0" presStyleCnt="3"/>
      <dgm:spPr/>
    </dgm:pt>
    <dgm:pt modelId="{EB7D3B07-954B-324A-9C8C-4777F24AE371}" type="pres">
      <dgm:prSet presAssocID="{3C20F0FC-F90F-DA41-80EA-03EBB91F9807}" presName="c1text" presStyleLbl="node1" presStyleIdx="0" presStyleCnt="3">
        <dgm:presLayoutVars>
          <dgm:bulletEnabled val="1"/>
        </dgm:presLayoutVars>
      </dgm:prSet>
      <dgm:spPr/>
    </dgm:pt>
    <dgm:pt modelId="{32B699AD-1E90-C241-B6A0-413A5ECE763D}" type="pres">
      <dgm:prSet presAssocID="{3C20F0FC-F90F-DA41-80EA-03EBB91F9807}" presName="comp2" presStyleCnt="0"/>
      <dgm:spPr/>
    </dgm:pt>
    <dgm:pt modelId="{076CE85B-15C0-A742-B5BA-CC7E4C7CA282}" type="pres">
      <dgm:prSet presAssocID="{3C20F0FC-F90F-DA41-80EA-03EBB91F9807}" presName="circle2" presStyleLbl="node1" presStyleIdx="1" presStyleCnt="3"/>
      <dgm:spPr/>
    </dgm:pt>
    <dgm:pt modelId="{6C2E6A17-A59E-774D-B29E-A95B7FB8D514}" type="pres">
      <dgm:prSet presAssocID="{3C20F0FC-F90F-DA41-80EA-03EBB91F9807}" presName="c2text" presStyleLbl="node1" presStyleIdx="1" presStyleCnt="3">
        <dgm:presLayoutVars>
          <dgm:bulletEnabled val="1"/>
        </dgm:presLayoutVars>
      </dgm:prSet>
      <dgm:spPr/>
    </dgm:pt>
    <dgm:pt modelId="{2C3A1EF4-27BB-2449-A8FA-ADE109A8DF64}" type="pres">
      <dgm:prSet presAssocID="{3C20F0FC-F90F-DA41-80EA-03EBB91F9807}" presName="comp3" presStyleCnt="0"/>
      <dgm:spPr/>
    </dgm:pt>
    <dgm:pt modelId="{F3757509-815A-D849-9764-DCBFE41CEC96}" type="pres">
      <dgm:prSet presAssocID="{3C20F0FC-F90F-DA41-80EA-03EBB91F9807}" presName="circle3" presStyleLbl="node1" presStyleIdx="2" presStyleCnt="3"/>
      <dgm:spPr/>
    </dgm:pt>
    <dgm:pt modelId="{ADACF86D-3506-3444-ACF6-D744D292153F}" type="pres">
      <dgm:prSet presAssocID="{3C20F0FC-F90F-DA41-80EA-03EBB91F9807}" presName="c3text" presStyleLbl="node1" presStyleIdx="2" presStyleCnt="3">
        <dgm:presLayoutVars>
          <dgm:bulletEnabled val="1"/>
        </dgm:presLayoutVars>
      </dgm:prSet>
      <dgm:spPr/>
    </dgm:pt>
  </dgm:ptLst>
  <dgm:cxnLst>
    <dgm:cxn modelId="{F5113324-4ADB-E940-865D-7FAE6E6441A2}" type="presOf" srcId="{42D810C4-A50C-A24E-BDAB-871B5EC4A125}" destId="{076CE85B-15C0-A742-B5BA-CC7E4C7CA282}" srcOrd="0" destOrd="0" presId="urn:microsoft.com/office/officeart/2005/8/layout/venn2"/>
    <dgm:cxn modelId="{2BD43D57-8394-5843-909D-F3B7BAE51A20}" type="presOf" srcId="{05324050-F63C-9749-A2D7-C6F22A1AFA7A}" destId="{ADACF86D-3506-3444-ACF6-D744D292153F}" srcOrd="1" destOrd="0" presId="urn:microsoft.com/office/officeart/2005/8/layout/venn2"/>
    <dgm:cxn modelId="{5BCB0789-3353-AB4C-BB29-317F2B5497A7}" type="presOf" srcId="{42D810C4-A50C-A24E-BDAB-871B5EC4A125}" destId="{6C2E6A17-A59E-774D-B29E-A95B7FB8D514}" srcOrd="1" destOrd="0" presId="urn:microsoft.com/office/officeart/2005/8/layout/venn2"/>
    <dgm:cxn modelId="{45E7DD9A-37D4-5B4F-9EBA-E62C9109D7E5}" srcId="{3C20F0FC-F90F-DA41-80EA-03EBB91F9807}" destId="{05324050-F63C-9749-A2D7-C6F22A1AFA7A}" srcOrd="2" destOrd="0" parTransId="{3C489806-BA6B-4B4A-8F55-4F97FA79B531}" sibTransId="{96BBDB59-D817-8C4F-8D24-86D20A75CDFC}"/>
    <dgm:cxn modelId="{484508B2-2F13-0443-B182-4CDD333F1DD1}" type="presOf" srcId="{8184BD03-C3C5-6048-85E8-D0177335E444}" destId="{EB7D3B07-954B-324A-9C8C-4777F24AE371}" srcOrd="1" destOrd="0" presId="urn:microsoft.com/office/officeart/2005/8/layout/venn2"/>
    <dgm:cxn modelId="{63D279C3-E952-3F43-89A2-D3D22B81F0D8}" type="presOf" srcId="{8184BD03-C3C5-6048-85E8-D0177335E444}" destId="{770E718F-0AC1-1647-BB1A-10378B856A93}" srcOrd="0" destOrd="0" presId="urn:microsoft.com/office/officeart/2005/8/layout/venn2"/>
    <dgm:cxn modelId="{751E9ECF-B5D1-C346-A904-271BBB739ABF}" srcId="{3C20F0FC-F90F-DA41-80EA-03EBB91F9807}" destId="{42D810C4-A50C-A24E-BDAB-871B5EC4A125}" srcOrd="1" destOrd="0" parTransId="{A0AFA10A-D27A-D04B-9866-6334D1BE2015}" sibTransId="{B3256431-B095-A74E-9294-BF0D612CD8A7}"/>
    <dgm:cxn modelId="{E04D4AD3-8D07-5148-86BB-7B03CB298078}" srcId="{3C20F0FC-F90F-DA41-80EA-03EBB91F9807}" destId="{8184BD03-C3C5-6048-85E8-D0177335E444}" srcOrd="0" destOrd="0" parTransId="{21DBA75B-B5EA-4945-A95D-2D82F3052E98}" sibTransId="{A5E2716C-6712-3B4B-B645-DB6EE14E8FB2}"/>
    <dgm:cxn modelId="{0B7B35E3-FF5B-9740-8F8C-E30746C5E4A5}" type="presOf" srcId="{3C20F0FC-F90F-DA41-80EA-03EBB91F9807}" destId="{045D7BE4-7005-9D40-B9DA-37B8F141B07D}" srcOrd="0" destOrd="0" presId="urn:microsoft.com/office/officeart/2005/8/layout/venn2"/>
    <dgm:cxn modelId="{76758BFA-0332-8F48-8C86-B6784E12AED1}" type="presOf" srcId="{05324050-F63C-9749-A2D7-C6F22A1AFA7A}" destId="{F3757509-815A-D849-9764-DCBFE41CEC96}" srcOrd="0" destOrd="0" presId="urn:microsoft.com/office/officeart/2005/8/layout/venn2"/>
    <dgm:cxn modelId="{B6581151-476B-F44B-B7C2-B1B5838AAC2E}" type="presParOf" srcId="{045D7BE4-7005-9D40-B9DA-37B8F141B07D}" destId="{09ABFF89-EE99-384D-85F8-0779918A6FAB}" srcOrd="0" destOrd="0" presId="urn:microsoft.com/office/officeart/2005/8/layout/venn2"/>
    <dgm:cxn modelId="{A9AD35DE-09CB-E548-B3E6-C334ADFE0B19}" type="presParOf" srcId="{09ABFF89-EE99-384D-85F8-0779918A6FAB}" destId="{770E718F-0AC1-1647-BB1A-10378B856A93}" srcOrd="0" destOrd="0" presId="urn:microsoft.com/office/officeart/2005/8/layout/venn2"/>
    <dgm:cxn modelId="{B7D0A4FD-C768-5242-BC95-AD51A772A162}" type="presParOf" srcId="{09ABFF89-EE99-384D-85F8-0779918A6FAB}" destId="{EB7D3B07-954B-324A-9C8C-4777F24AE371}" srcOrd="1" destOrd="0" presId="urn:microsoft.com/office/officeart/2005/8/layout/venn2"/>
    <dgm:cxn modelId="{F770353E-FB0E-A04D-83BA-D0F01B707487}" type="presParOf" srcId="{045D7BE4-7005-9D40-B9DA-37B8F141B07D}" destId="{32B699AD-1E90-C241-B6A0-413A5ECE763D}" srcOrd="1" destOrd="0" presId="urn:microsoft.com/office/officeart/2005/8/layout/venn2"/>
    <dgm:cxn modelId="{55ACD0E6-3D51-6541-B825-0856D4E533F2}" type="presParOf" srcId="{32B699AD-1E90-C241-B6A0-413A5ECE763D}" destId="{076CE85B-15C0-A742-B5BA-CC7E4C7CA282}" srcOrd="0" destOrd="0" presId="urn:microsoft.com/office/officeart/2005/8/layout/venn2"/>
    <dgm:cxn modelId="{63E2AFF5-9A2E-2444-B86F-B40EF1403D5A}" type="presParOf" srcId="{32B699AD-1E90-C241-B6A0-413A5ECE763D}" destId="{6C2E6A17-A59E-774D-B29E-A95B7FB8D514}" srcOrd="1" destOrd="0" presId="urn:microsoft.com/office/officeart/2005/8/layout/venn2"/>
    <dgm:cxn modelId="{E809FB94-2D66-0D47-B887-9CF8923B92A2}" type="presParOf" srcId="{045D7BE4-7005-9D40-B9DA-37B8F141B07D}" destId="{2C3A1EF4-27BB-2449-A8FA-ADE109A8DF64}" srcOrd="2" destOrd="0" presId="urn:microsoft.com/office/officeart/2005/8/layout/venn2"/>
    <dgm:cxn modelId="{803A97C1-95FD-BB4B-AC00-3AC30CA90234}" type="presParOf" srcId="{2C3A1EF4-27BB-2449-A8FA-ADE109A8DF64}" destId="{F3757509-815A-D849-9764-DCBFE41CEC96}" srcOrd="0" destOrd="0" presId="urn:microsoft.com/office/officeart/2005/8/layout/venn2"/>
    <dgm:cxn modelId="{406C3388-A621-0545-91A4-2E1707633062}" type="presParOf" srcId="{2C3A1EF4-27BB-2449-A8FA-ADE109A8DF64}" destId="{ADACF86D-3506-3444-ACF6-D744D292153F}" srcOrd="1" destOrd="0" presId="urn:microsoft.com/office/officeart/2005/8/layout/venn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20F0FC-F90F-DA41-80EA-03EBB91F9807}" type="doc">
      <dgm:prSet loTypeId="urn:microsoft.com/office/officeart/2005/8/layout/venn2" loCatId="" qsTypeId="urn:microsoft.com/office/officeart/2005/8/quickstyle/simple1" qsCatId="simple" csTypeId="urn:microsoft.com/office/officeart/2005/8/colors/colorful1" csCatId="colorful" phldr="1"/>
      <dgm:spPr/>
    </dgm:pt>
    <dgm:pt modelId="{8184BD03-C3C5-6048-85E8-D0177335E444}">
      <dgm:prSet phldrT="[Text]" custT="1"/>
      <dgm:spPr>
        <a:solidFill>
          <a:schemeClr val="accent2">
            <a:hueOff val="0"/>
            <a:satOff val="0"/>
            <a:lumOff val="0"/>
            <a:alpha val="50000"/>
          </a:schemeClr>
        </a:solidFill>
        <a:ln>
          <a:noFill/>
        </a:ln>
      </dgm:spPr>
      <dgm:t>
        <a:bodyPr/>
        <a:lstStyle/>
        <a:p>
          <a:endParaRPr lang="en-US" sz="2400" dirty="0">
            <a:solidFill>
              <a:schemeClr val="tx1"/>
            </a:solidFill>
          </a:endParaRPr>
        </a:p>
      </dgm:t>
    </dgm:pt>
    <dgm:pt modelId="{21DBA75B-B5EA-4945-A95D-2D82F3052E98}" type="parTrans" cxnId="{E04D4AD3-8D07-5148-86BB-7B03CB298078}">
      <dgm:prSet/>
      <dgm:spPr/>
      <dgm:t>
        <a:bodyPr/>
        <a:lstStyle/>
        <a:p>
          <a:endParaRPr lang="en-US" sz="1050">
            <a:solidFill>
              <a:schemeClr val="tx1"/>
            </a:solidFill>
          </a:endParaRPr>
        </a:p>
      </dgm:t>
    </dgm:pt>
    <dgm:pt modelId="{A5E2716C-6712-3B4B-B645-DB6EE14E8FB2}" type="sibTrans" cxnId="{E04D4AD3-8D07-5148-86BB-7B03CB298078}">
      <dgm:prSet/>
      <dgm:spPr/>
      <dgm:t>
        <a:bodyPr/>
        <a:lstStyle/>
        <a:p>
          <a:endParaRPr lang="en-US" sz="1050">
            <a:solidFill>
              <a:schemeClr val="tx1"/>
            </a:solidFill>
          </a:endParaRPr>
        </a:p>
      </dgm:t>
    </dgm:pt>
    <dgm:pt modelId="{42D810C4-A50C-A24E-BDAB-871B5EC4A125}">
      <dgm:prSet phldrT="[Text]" custT="1"/>
      <dgm:spPr>
        <a:solidFill>
          <a:schemeClr val="accent3">
            <a:alpha val="50000"/>
          </a:schemeClr>
        </a:solidFill>
        <a:ln>
          <a:noFill/>
        </a:ln>
      </dgm:spPr>
      <dgm:t>
        <a:bodyPr/>
        <a:lstStyle/>
        <a:p>
          <a:endParaRPr lang="en-US" sz="2400" b="1" dirty="0">
            <a:solidFill>
              <a:schemeClr val="tx1"/>
            </a:solidFill>
          </a:endParaRPr>
        </a:p>
      </dgm:t>
    </dgm:pt>
    <dgm:pt modelId="{A0AFA10A-D27A-D04B-9866-6334D1BE2015}" type="parTrans" cxnId="{751E9ECF-B5D1-C346-A904-271BBB739ABF}">
      <dgm:prSet/>
      <dgm:spPr/>
      <dgm:t>
        <a:bodyPr/>
        <a:lstStyle/>
        <a:p>
          <a:endParaRPr lang="en-US" sz="1050">
            <a:solidFill>
              <a:schemeClr val="tx1"/>
            </a:solidFill>
          </a:endParaRPr>
        </a:p>
      </dgm:t>
    </dgm:pt>
    <dgm:pt modelId="{B3256431-B095-A74E-9294-BF0D612CD8A7}" type="sibTrans" cxnId="{751E9ECF-B5D1-C346-A904-271BBB739ABF}">
      <dgm:prSet/>
      <dgm:spPr/>
      <dgm:t>
        <a:bodyPr/>
        <a:lstStyle/>
        <a:p>
          <a:endParaRPr lang="en-US" sz="1050">
            <a:solidFill>
              <a:schemeClr val="tx1"/>
            </a:solidFill>
          </a:endParaRPr>
        </a:p>
      </dgm:t>
    </dgm:pt>
    <dgm:pt modelId="{045D7BE4-7005-9D40-B9DA-37B8F141B07D}" type="pres">
      <dgm:prSet presAssocID="{3C20F0FC-F90F-DA41-80EA-03EBB91F9807}" presName="Name0" presStyleCnt="0">
        <dgm:presLayoutVars>
          <dgm:chMax val="7"/>
          <dgm:resizeHandles val="exact"/>
        </dgm:presLayoutVars>
      </dgm:prSet>
      <dgm:spPr/>
    </dgm:pt>
    <dgm:pt modelId="{09ABFF89-EE99-384D-85F8-0779918A6FAB}" type="pres">
      <dgm:prSet presAssocID="{3C20F0FC-F90F-DA41-80EA-03EBB91F9807}" presName="comp1" presStyleCnt="0"/>
      <dgm:spPr/>
    </dgm:pt>
    <dgm:pt modelId="{770E718F-0AC1-1647-BB1A-10378B856A93}" type="pres">
      <dgm:prSet presAssocID="{3C20F0FC-F90F-DA41-80EA-03EBB91F9807}" presName="circle1" presStyleLbl="node1" presStyleIdx="0" presStyleCnt="2"/>
      <dgm:spPr/>
    </dgm:pt>
    <dgm:pt modelId="{EB7D3B07-954B-324A-9C8C-4777F24AE371}" type="pres">
      <dgm:prSet presAssocID="{3C20F0FC-F90F-DA41-80EA-03EBB91F9807}" presName="c1text" presStyleLbl="node1" presStyleIdx="0" presStyleCnt="2">
        <dgm:presLayoutVars>
          <dgm:bulletEnabled val="1"/>
        </dgm:presLayoutVars>
      </dgm:prSet>
      <dgm:spPr/>
    </dgm:pt>
    <dgm:pt modelId="{32B699AD-1E90-C241-B6A0-413A5ECE763D}" type="pres">
      <dgm:prSet presAssocID="{3C20F0FC-F90F-DA41-80EA-03EBB91F9807}" presName="comp2" presStyleCnt="0"/>
      <dgm:spPr/>
    </dgm:pt>
    <dgm:pt modelId="{076CE85B-15C0-A742-B5BA-CC7E4C7CA282}" type="pres">
      <dgm:prSet presAssocID="{3C20F0FC-F90F-DA41-80EA-03EBB91F9807}" presName="circle2" presStyleLbl="node1" presStyleIdx="1" presStyleCnt="2"/>
      <dgm:spPr/>
    </dgm:pt>
    <dgm:pt modelId="{6C2E6A17-A59E-774D-B29E-A95B7FB8D514}" type="pres">
      <dgm:prSet presAssocID="{3C20F0FC-F90F-DA41-80EA-03EBB91F9807}" presName="c2text" presStyleLbl="node1" presStyleIdx="1" presStyleCnt="2">
        <dgm:presLayoutVars>
          <dgm:bulletEnabled val="1"/>
        </dgm:presLayoutVars>
      </dgm:prSet>
      <dgm:spPr/>
    </dgm:pt>
  </dgm:ptLst>
  <dgm:cxnLst>
    <dgm:cxn modelId="{F5113324-4ADB-E940-865D-7FAE6E6441A2}" type="presOf" srcId="{42D810C4-A50C-A24E-BDAB-871B5EC4A125}" destId="{076CE85B-15C0-A742-B5BA-CC7E4C7CA282}" srcOrd="0" destOrd="0" presId="urn:microsoft.com/office/officeart/2005/8/layout/venn2"/>
    <dgm:cxn modelId="{5BCB0789-3353-AB4C-BB29-317F2B5497A7}" type="presOf" srcId="{42D810C4-A50C-A24E-BDAB-871B5EC4A125}" destId="{6C2E6A17-A59E-774D-B29E-A95B7FB8D514}" srcOrd="1" destOrd="0" presId="urn:microsoft.com/office/officeart/2005/8/layout/venn2"/>
    <dgm:cxn modelId="{484508B2-2F13-0443-B182-4CDD333F1DD1}" type="presOf" srcId="{8184BD03-C3C5-6048-85E8-D0177335E444}" destId="{EB7D3B07-954B-324A-9C8C-4777F24AE371}" srcOrd="1" destOrd="0" presId="urn:microsoft.com/office/officeart/2005/8/layout/venn2"/>
    <dgm:cxn modelId="{63D279C3-E952-3F43-89A2-D3D22B81F0D8}" type="presOf" srcId="{8184BD03-C3C5-6048-85E8-D0177335E444}" destId="{770E718F-0AC1-1647-BB1A-10378B856A93}" srcOrd="0" destOrd="0" presId="urn:microsoft.com/office/officeart/2005/8/layout/venn2"/>
    <dgm:cxn modelId="{751E9ECF-B5D1-C346-A904-271BBB739ABF}" srcId="{3C20F0FC-F90F-DA41-80EA-03EBB91F9807}" destId="{42D810C4-A50C-A24E-BDAB-871B5EC4A125}" srcOrd="1" destOrd="0" parTransId="{A0AFA10A-D27A-D04B-9866-6334D1BE2015}" sibTransId="{B3256431-B095-A74E-9294-BF0D612CD8A7}"/>
    <dgm:cxn modelId="{E04D4AD3-8D07-5148-86BB-7B03CB298078}" srcId="{3C20F0FC-F90F-DA41-80EA-03EBB91F9807}" destId="{8184BD03-C3C5-6048-85E8-D0177335E444}" srcOrd="0" destOrd="0" parTransId="{21DBA75B-B5EA-4945-A95D-2D82F3052E98}" sibTransId="{A5E2716C-6712-3B4B-B645-DB6EE14E8FB2}"/>
    <dgm:cxn modelId="{0B7B35E3-FF5B-9740-8F8C-E30746C5E4A5}" type="presOf" srcId="{3C20F0FC-F90F-DA41-80EA-03EBB91F9807}" destId="{045D7BE4-7005-9D40-B9DA-37B8F141B07D}" srcOrd="0" destOrd="0" presId="urn:microsoft.com/office/officeart/2005/8/layout/venn2"/>
    <dgm:cxn modelId="{B6581151-476B-F44B-B7C2-B1B5838AAC2E}" type="presParOf" srcId="{045D7BE4-7005-9D40-B9DA-37B8F141B07D}" destId="{09ABFF89-EE99-384D-85F8-0779918A6FAB}" srcOrd="0" destOrd="0" presId="urn:microsoft.com/office/officeart/2005/8/layout/venn2"/>
    <dgm:cxn modelId="{A9AD35DE-09CB-E548-B3E6-C334ADFE0B19}" type="presParOf" srcId="{09ABFF89-EE99-384D-85F8-0779918A6FAB}" destId="{770E718F-0AC1-1647-BB1A-10378B856A93}" srcOrd="0" destOrd="0" presId="urn:microsoft.com/office/officeart/2005/8/layout/venn2"/>
    <dgm:cxn modelId="{B7D0A4FD-C768-5242-BC95-AD51A772A162}" type="presParOf" srcId="{09ABFF89-EE99-384D-85F8-0779918A6FAB}" destId="{EB7D3B07-954B-324A-9C8C-4777F24AE371}" srcOrd="1" destOrd="0" presId="urn:microsoft.com/office/officeart/2005/8/layout/venn2"/>
    <dgm:cxn modelId="{F770353E-FB0E-A04D-83BA-D0F01B707487}" type="presParOf" srcId="{045D7BE4-7005-9D40-B9DA-37B8F141B07D}" destId="{32B699AD-1E90-C241-B6A0-413A5ECE763D}" srcOrd="1" destOrd="0" presId="urn:microsoft.com/office/officeart/2005/8/layout/venn2"/>
    <dgm:cxn modelId="{55ACD0E6-3D51-6541-B825-0856D4E533F2}" type="presParOf" srcId="{32B699AD-1E90-C241-B6A0-413A5ECE763D}" destId="{076CE85B-15C0-A742-B5BA-CC7E4C7CA282}" srcOrd="0" destOrd="0" presId="urn:microsoft.com/office/officeart/2005/8/layout/venn2"/>
    <dgm:cxn modelId="{63E2AFF5-9A2E-2444-B86F-B40EF1403D5A}" type="presParOf" srcId="{32B699AD-1E90-C241-B6A0-413A5ECE763D}" destId="{6C2E6A17-A59E-774D-B29E-A95B7FB8D514}" srcOrd="1" destOrd="0" presId="urn:microsoft.com/office/officeart/2005/8/layout/venn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6B24D-D7EC-EC49-87C5-D8ED71AABC3A}">
      <dsp:nvSpPr>
        <dsp:cNvPr id="0" name=""/>
        <dsp:cNvSpPr/>
      </dsp:nvSpPr>
      <dsp:spPr>
        <a:xfrm>
          <a:off x="0" y="53296"/>
          <a:ext cx="5908997" cy="9534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bg1"/>
              </a:solidFill>
            </a:rPr>
            <a:t>A new geological epoch</a:t>
          </a:r>
        </a:p>
      </dsp:txBody>
      <dsp:txXfrm>
        <a:off x="46541" y="99837"/>
        <a:ext cx="5815915" cy="860321"/>
      </dsp:txXfrm>
    </dsp:sp>
    <dsp:sp modelId="{82E20DF2-F432-4E4F-A025-CC23261C2A91}">
      <dsp:nvSpPr>
        <dsp:cNvPr id="0" name=""/>
        <dsp:cNvSpPr/>
      </dsp:nvSpPr>
      <dsp:spPr>
        <a:xfrm>
          <a:off x="0" y="1075820"/>
          <a:ext cx="5908997" cy="9534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bg1"/>
              </a:solidFill>
            </a:rPr>
            <a:t>Humans are the dominant force on planet</a:t>
          </a:r>
        </a:p>
      </dsp:txBody>
      <dsp:txXfrm>
        <a:off x="46541" y="1122361"/>
        <a:ext cx="5815915" cy="860321"/>
      </dsp:txXfrm>
    </dsp:sp>
    <dsp:sp modelId="{C5371D0C-BC56-934B-AB0E-97AD935B7F41}">
      <dsp:nvSpPr>
        <dsp:cNvPr id="0" name=""/>
        <dsp:cNvSpPr/>
      </dsp:nvSpPr>
      <dsp:spPr>
        <a:xfrm>
          <a:off x="0" y="2098344"/>
          <a:ext cx="5908997" cy="95340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bg1"/>
              </a:solidFill>
            </a:rPr>
            <a:t>Characterized by dramatically increased and increasing… </a:t>
          </a:r>
        </a:p>
      </dsp:txBody>
      <dsp:txXfrm>
        <a:off x="46541" y="2144885"/>
        <a:ext cx="5815915" cy="860321"/>
      </dsp:txXfrm>
    </dsp:sp>
    <dsp:sp modelId="{39889879-F0B4-604D-B6A5-5D9FF31E3A19}">
      <dsp:nvSpPr>
        <dsp:cNvPr id="0" name=""/>
        <dsp:cNvSpPr/>
      </dsp:nvSpPr>
      <dsp:spPr>
        <a:xfrm>
          <a:off x="0" y="3051748"/>
          <a:ext cx="5908997"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61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solidFill>
                <a:schemeClr val="tx1"/>
              </a:solidFill>
            </a:rPr>
            <a:t>Human use of materials &amp; natural resources </a:t>
          </a:r>
        </a:p>
        <a:p>
          <a:pPr marL="171450" lvl="1" indent="-171450" algn="l" defTabSz="844550">
            <a:lnSpc>
              <a:spcPct val="90000"/>
            </a:lnSpc>
            <a:spcBef>
              <a:spcPct val="0"/>
            </a:spcBef>
            <a:spcAft>
              <a:spcPct val="20000"/>
            </a:spcAft>
            <a:buChar char="•"/>
          </a:pPr>
          <a:r>
            <a:rPr lang="en-US" sz="1900" kern="1200" dirty="0">
              <a:solidFill>
                <a:schemeClr val="tx1"/>
              </a:solidFill>
            </a:rPr>
            <a:t>Expulsion of waste/pollutants into environment</a:t>
          </a:r>
        </a:p>
      </dsp:txBody>
      <dsp:txXfrm>
        <a:off x="0" y="3051748"/>
        <a:ext cx="5908997" cy="919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E67D1-9D0E-E749-B272-3B5D65BB47A4}">
      <dsp:nvSpPr>
        <dsp:cNvPr id="0" name=""/>
        <dsp:cNvSpPr/>
      </dsp:nvSpPr>
      <dsp:spPr>
        <a:xfrm>
          <a:off x="0" y="0"/>
          <a:ext cx="707535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45E55-67EB-984F-8A5F-81B518B2D53C}">
      <dsp:nvSpPr>
        <dsp:cNvPr id="0" name=""/>
        <dsp:cNvSpPr/>
      </dsp:nvSpPr>
      <dsp:spPr>
        <a:xfrm>
          <a:off x="0" y="0"/>
          <a:ext cx="7075357" cy="1577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Sustainability &amp; Resilience concepts</a:t>
          </a:r>
        </a:p>
      </dsp:txBody>
      <dsp:txXfrm>
        <a:off x="0" y="0"/>
        <a:ext cx="7075357" cy="1577714"/>
      </dsp:txXfrm>
    </dsp:sp>
    <dsp:sp modelId="{D1905AE3-4F15-AE4F-9442-30215B96EA70}">
      <dsp:nvSpPr>
        <dsp:cNvPr id="0" name=""/>
        <dsp:cNvSpPr/>
      </dsp:nvSpPr>
      <dsp:spPr>
        <a:xfrm>
          <a:off x="0" y="1577714"/>
          <a:ext cx="7075357" cy="0"/>
        </a:xfrm>
        <a:prstGeom prst="line">
          <a:avLst/>
        </a:prstGeom>
        <a:solidFill>
          <a:schemeClr val="accent5">
            <a:hueOff val="-352197"/>
            <a:satOff val="-3933"/>
            <a:lumOff val="-261"/>
            <a:alphaOff val="0"/>
          </a:schemeClr>
        </a:solidFill>
        <a:ln w="12700" cap="flat" cmpd="sng" algn="ctr">
          <a:solidFill>
            <a:schemeClr val="accent5">
              <a:hueOff val="-352197"/>
              <a:satOff val="-3933"/>
              <a:lumOff val="-2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FBBFB9-521C-4F42-B138-9CF136AF6053}">
      <dsp:nvSpPr>
        <dsp:cNvPr id="0" name=""/>
        <dsp:cNvSpPr/>
      </dsp:nvSpPr>
      <dsp:spPr>
        <a:xfrm>
          <a:off x="0" y="1577714"/>
          <a:ext cx="7075357" cy="1577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Examples of how urban forestry can contribute to sustainability and resilience</a:t>
          </a:r>
        </a:p>
      </dsp:txBody>
      <dsp:txXfrm>
        <a:off x="0" y="1577714"/>
        <a:ext cx="7075357" cy="1577714"/>
      </dsp:txXfrm>
    </dsp:sp>
    <dsp:sp modelId="{E61A0B05-D599-F545-AD3D-1FFF70710A3D}">
      <dsp:nvSpPr>
        <dsp:cNvPr id="0" name=""/>
        <dsp:cNvSpPr/>
      </dsp:nvSpPr>
      <dsp:spPr>
        <a:xfrm>
          <a:off x="0" y="3155429"/>
          <a:ext cx="7075357" cy="0"/>
        </a:xfrm>
        <a:prstGeom prst="line">
          <a:avLst/>
        </a:prstGeom>
        <a:solidFill>
          <a:schemeClr val="accent5">
            <a:hueOff val="-704394"/>
            <a:satOff val="-7866"/>
            <a:lumOff val="-523"/>
            <a:alphaOff val="0"/>
          </a:schemeClr>
        </a:solidFill>
        <a:ln w="12700" cap="flat" cmpd="sng" algn="ctr">
          <a:solidFill>
            <a:schemeClr val="accent5">
              <a:hueOff val="-704394"/>
              <a:satOff val="-7866"/>
              <a:lumOff val="-5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011169-9D99-F249-93CD-DC9496534BDC}">
      <dsp:nvSpPr>
        <dsp:cNvPr id="0" name=""/>
        <dsp:cNvSpPr/>
      </dsp:nvSpPr>
      <dsp:spPr>
        <a:xfrm>
          <a:off x="0" y="3155429"/>
          <a:ext cx="7075357" cy="1577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Framework: “Doughnut model” of sustainability </a:t>
          </a:r>
        </a:p>
      </dsp:txBody>
      <dsp:txXfrm>
        <a:off x="0" y="3155429"/>
        <a:ext cx="7075357" cy="1577714"/>
      </dsp:txXfrm>
    </dsp:sp>
    <dsp:sp modelId="{B1AA98B0-969C-384C-943B-CAC4CD89BDCA}">
      <dsp:nvSpPr>
        <dsp:cNvPr id="0" name=""/>
        <dsp:cNvSpPr/>
      </dsp:nvSpPr>
      <dsp:spPr>
        <a:xfrm>
          <a:off x="0" y="4733144"/>
          <a:ext cx="7075357" cy="0"/>
        </a:xfrm>
        <a:prstGeom prst="line">
          <a:avLst/>
        </a:prstGeom>
        <a:solidFill>
          <a:schemeClr val="accent5">
            <a:hueOff val="-1056591"/>
            <a:satOff val="-11799"/>
            <a:lumOff val="-784"/>
            <a:alphaOff val="0"/>
          </a:schemeClr>
        </a:solidFill>
        <a:ln w="12700" cap="flat" cmpd="sng" algn="ctr">
          <a:solidFill>
            <a:schemeClr val="accent5">
              <a:hueOff val="-1056591"/>
              <a:satOff val="-11799"/>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EA60A4-4FB8-7245-BE5E-427219AEA12D}">
      <dsp:nvSpPr>
        <dsp:cNvPr id="0" name=""/>
        <dsp:cNvSpPr/>
      </dsp:nvSpPr>
      <dsp:spPr>
        <a:xfrm>
          <a:off x="0" y="4733144"/>
          <a:ext cx="7075357" cy="1577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Take Home Message: </a:t>
          </a:r>
          <a:r>
            <a:rPr lang="en-US" sz="2400" b="1" i="1" kern="1200" dirty="0"/>
            <a:t>Think about how you and your urban forest can operate within environmental constraints while helping meet human needs </a:t>
          </a:r>
        </a:p>
      </dsp:txBody>
      <dsp:txXfrm>
        <a:off x="0" y="4733144"/>
        <a:ext cx="7075357" cy="1577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90CEF-5CDA-8445-A266-C21553562B2D}">
      <dsp:nvSpPr>
        <dsp:cNvPr id="0" name=""/>
        <dsp:cNvSpPr/>
      </dsp:nvSpPr>
      <dsp:spPr>
        <a:xfrm>
          <a:off x="1558020" y="60702"/>
          <a:ext cx="2913697" cy="2913697"/>
        </a:xfrm>
        <a:prstGeom prst="ellipse">
          <a:avLst/>
        </a:prstGeom>
        <a:solidFill>
          <a:schemeClr val="accent2">
            <a:alpha val="5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Planet</a:t>
          </a:r>
        </a:p>
      </dsp:txBody>
      <dsp:txXfrm>
        <a:off x="1946513" y="570599"/>
        <a:ext cx="2136711" cy="1311163"/>
      </dsp:txXfrm>
    </dsp:sp>
    <dsp:sp modelId="{59052AB9-6432-EC4B-8CD1-8CFA0EDE86EE}">
      <dsp:nvSpPr>
        <dsp:cNvPr id="0" name=""/>
        <dsp:cNvSpPr/>
      </dsp:nvSpPr>
      <dsp:spPr>
        <a:xfrm>
          <a:off x="2609379" y="1881762"/>
          <a:ext cx="2913697" cy="2913697"/>
        </a:xfrm>
        <a:prstGeom prst="ellipse">
          <a:avLst/>
        </a:prstGeom>
        <a:solidFill>
          <a:schemeClr val="accent3">
            <a:alpha val="5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People</a:t>
          </a:r>
        </a:p>
      </dsp:txBody>
      <dsp:txXfrm>
        <a:off x="3500485" y="2634467"/>
        <a:ext cx="1748218" cy="1602533"/>
      </dsp:txXfrm>
    </dsp:sp>
    <dsp:sp modelId="{5937AB5E-3EB2-B741-9035-313B0FA6DC07}">
      <dsp:nvSpPr>
        <dsp:cNvPr id="0" name=""/>
        <dsp:cNvSpPr/>
      </dsp:nvSpPr>
      <dsp:spPr>
        <a:xfrm>
          <a:off x="506661" y="1881762"/>
          <a:ext cx="2913697" cy="2913697"/>
        </a:xfrm>
        <a:prstGeom prst="ellipse">
          <a:avLst/>
        </a:prstGeom>
        <a:solidFill>
          <a:schemeClr val="accent4">
            <a:alpha val="5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Profit</a:t>
          </a:r>
        </a:p>
      </dsp:txBody>
      <dsp:txXfrm>
        <a:off x="781034" y="2634467"/>
        <a:ext cx="1748218" cy="16025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E718F-0AC1-1647-BB1A-10378B856A93}">
      <dsp:nvSpPr>
        <dsp:cNvPr id="0" name=""/>
        <dsp:cNvSpPr/>
      </dsp:nvSpPr>
      <dsp:spPr>
        <a:xfrm>
          <a:off x="489413" y="0"/>
          <a:ext cx="4419778" cy="4419778"/>
        </a:xfrm>
        <a:prstGeom prst="ellipse">
          <a:avLst/>
        </a:prstGeom>
        <a:solidFill>
          <a:schemeClr val="accent2">
            <a:hueOff val="0"/>
            <a:satOff val="0"/>
            <a:lumOff val="0"/>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endParaRPr>
        </a:p>
      </dsp:txBody>
      <dsp:txXfrm>
        <a:off x="1926945" y="220988"/>
        <a:ext cx="1544712" cy="662966"/>
      </dsp:txXfrm>
    </dsp:sp>
    <dsp:sp modelId="{076CE85B-15C0-A742-B5BA-CC7E4C7CA282}">
      <dsp:nvSpPr>
        <dsp:cNvPr id="0" name=""/>
        <dsp:cNvSpPr/>
      </dsp:nvSpPr>
      <dsp:spPr>
        <a:xfrm>
          <a:off x="1041885" y="1104944"/>
          <a:ext cx="3314833" cy="3314833"/>
        </a:xfrm>
        <a:prstGeom prst="ellipse">
          <a:avLst/>
        </a:prstGeom>
        <a:solidFill>
          <a:schemeClr val="accent4">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Equity</a:t>
          </a:r>
        </a:p>
      </dsp:txBody>
      <dsp:txXfrm>
        <a:off x="1926945" y="1312121"/>
        <a:ext cx="1544712" cy="621531"/>
      </dsp:txXfrm>
    </dsp:sp>
    <dsp:sp modelId="{F3757509-815A-D849-9764-DCBFE41CEC96}">
      <dsp:nvSpPr>
        <dsp:cNvPr id="0" name=""/>
        <dsp:cNvSpPr/>
      </dsp:nvSpPr>
      <dsp:spPr>
        <a:xfrm>
          <a:off x="1594357" y="2209889"/>
          <a:ext cx="2209889" cy="2209889"/>
        </a:xfrm>
        <a:prstGeom prst="ellipse">
          <a:avLst/>
        </a:prstGeom>
        <a:solidFill>
          <a:schemeClr val="accent5">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endParaRPr>
        </a:p>
      </dsp:txBody>
      <dsp:txXfrm>
        <a:off x="1917988" y="2762361"/>
        <a:ext cx="1562627" cy="11049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90CEF-5CDA-8445-A266-C21553562B2D}">
      <dsp:nvSpPr>
        <dsp:cNvPr id="0" name=""/>
        <dsp:cNvSpPr/>
      </dsp:nvSpPr>
      <dsp:spPr>
        <a:xfrm>
          <a:off x="1558020" y="60702"/>
          <a:ext cx="2913697" cy="2913697"/>
        </a:xfrm>
        <a:prstGeom prst="ellipse">
          <a:avLst/>
        </a:prstGeom>
        <a:solidFill>
          <a:schemeClr val="accent2">
            <a:alpha val="5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Planet</a:t>
          </a:r>
        </a:p>
      </dsp:txBody>
      <dsp:txXfrm>
        <a:off x="1946513" y="570599"/>
        <a:ext cx="2136711" cy="1311163"/>
      </dsp:txXfrm>
    </dsp:sp>
    <dsp:sp modelId="{59052AB9-6432-EC4B-8CD1-8CFA0EDE86EE}">
      <dsp:nvSpPr>
        <dsp:cNvPr id="0" name=""/>
        <dsp:cNvSpPr/>
      </dsp:nvSpPr>
      <dsp:spPr>
        <a:xfrm>
          <a:off x="2609379" y="1881762"/>
          <a:ext cx="2913697" cy="2913697"/>
        </a:xfrm>
        <a:prstGeom prst="ellipse">
          <a:avLst/>
        </a:prstGeom>
        <a:solidFill>
          <a:schemeClr val="accent3">
            <a:alpha val="5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People</a:t>
          </a:r>
        </a:p>
      </dsp:txBody>
      <dsp:txXfrm>
        <a:off x="3500485" y="2634467"/>
        <a:ext cx="1748218" cy="1602533"/>
      </dsp:txXfrm>
    </dsp:sp>
    <dsp:sp modelId="{5937AB5E-3EB2-B741-9035-313B0FA6DC07}">
      <dsp:nvSpPr>
        <dsp:cNvPr id="0" name=""/>
        <dsp:cNvSpPr/>
      </dsp:nvSpPr>
      <dsp:spPr>
        <a:xfrm>
          <a:off x="506661" y="1881762"/>
          <a:ext cx="2913697" cy="2913697"/>
        </a:xfrm>
        <a:prstGeom prst="ellipse">
          <a:avLst/>
        </a:prstGeom>
        <a:solidFill>
          <a:schemeClr val="accent4">
            <a:alpha val="5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Profit</a:t>
          </a:r>
        </a:p>
      </dsp:txBody>
      <dsp:txXfrm>
        <a:off x="781034" y="2634467"/>
        <a:ext cx="1748218" cy="16025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E718F-0AC1-1647-BB1A-10378B856A93}">
      <dsp:nvSpPr>
        <dsp:cNvPr id="0" name=""/>
        <dsp:cNvSpPr/>
      </dsp:nvSpPr>
      <dsp:spPr>
        <a:xfrm>
          <a:off x="489413" y="0"/>
          <a:ext cx="4419778" cy="4419778"/>
        </a:xfrm>
        <a:prstGeom prst="ellipse">
          <a:avLst/>
        </a:prstGeom>
        <a:solidFill>
          <a:schemeClr val="accent2">
            <a:hueOff val="0"/>
            <a:satOff val="0"/>
            <a:lumOff val="0"/>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endParaRPr>
        </a:p>
      </dsp:txBody>
      <dsp:txXfrm>
        <a:off x="1926945" y="220988"/>
        <a:ext cx="1544712" cy="662966"/>
      </dsp:txXfrm>
    </dsp:sp>
    <dsp:sp modelId="{076CE85B-15C0-A742-B5BA-CC7E4C7CA282}">
      <dsp:nvSpPr>
        <dsp:cNvPr id="0" name=""/>
        <dsp:cNvSpPr/>
      </dsp:nvSpPr>
      <dsp:spPr>
        <a:xfrm>
          <a:off x="1041885" y="1104944"/>
          <a:ext cx="3314833" cy="3314833"/>
        </a:xfrm>
        <a:prstGeom prst="ellipse">
          <a:avLst/>
        </a:prstGeom>
        <a:solidFill>
          <a:schemeClr val="accent4">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Equity</a:t>
          </a:r>
        </a:p>
      </dsp:txBody>
      <dsp:txXfrm>
        <a:off x="1926945" y="1312121"/>
        <a:ext cx="1544712" cy="621531"/>
      </dsp:txXfrm>
    </dsp:sp>
    <dsp:sp modelId="{F3757509-815A-D849-9764-DCBFE41CEC96}">
      <dsp:nvSpPr>
        <dsp:cNvPr id="0" name=""/>
        <dsp:cNvSpPr/>
      </dsp:nvSpPr>
      <dsp:spPr>
        <a:xfrm>
          <a:off x="1594357" y="2209889"/>
          <a:ext cx="2209889" cy="2209889"/>
        </a:xfrm>
        <a:prstGeom prst="ellipse">
          <a:avLst/>
        </a:prstGeom>
        <a:solidFill>
          <a:schemeClr val="accent5">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endParaRPr>
        </a:p>
      </dsp:txBody>
      <dsp:txXfrm>
        <a:off x="1917988" y="2762361"/>
        <a:ext cx="1562627" cy="11049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E718F-0AC1-1647-BB1A-10378B856A93}">
      <dsp:nvSpPr>
        <dsp:cNvPr id="0" name=""/>
        <dsp:cNvSpPr/>
      </dsp:nvSpPr>
      <dsp:spPr>
        <a:xfrm>
          <a:off x="489413" y="0"/>
          <a:ext cx="4419778" cy="4419778"/>
        </a:xfrm>
        <a:prstGeom prst="ellipse">
          <a:avLst/>
        </a:prstGeom>
        <a:solidFill>
          <a:schemeClr val="accent2">
            <a:hueOff val="0"/>
            <a:satOff val="0"/>
            <a:lumOff val="0"/>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endParaRPr>
        </a:p>
      </dsp:txBody>
      <dsp:txXfrm>
        <a:off x="1539110" y="331483"/>
        <a:ext cx="2320383" cy="751362"/>
      </dsp:txXfrm>
    </dsp:sp>
    <dsp:sp modelId="{076CE85B-15C0-A742-B5BA-CC7E4C7CA282}">
      <dsp:nvSpPr>
        <dsp:cNvPr id="0" name=""/>
        <dsp:cNvSpPr/>
      </dsp:nvSpPr>
      <dsp:spPr>
        <a:xfrm>
          <a:off x="1041885" y="1104944"/>
          <a:ext cx="3314833" cy="3314833"/>
        </a:xfrm>
        <a:prstGeom prst="ellipse">
          <a:avLst/>
        </a:prstGeom>
        <a:solidFill>
          <a:schemeClr val="accent3">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chemeClr val="tx1"/>
            </a:solidFill>
          </a:endParaRPr>
        </a:p>
      </dsp:txBody>
      <dsp:txXfrm>
        <a:off x="1527331" y="1933652"/>
        <a:ext cx="2343941" cy="16574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E718F-0AC1-1647-BB1A-10378B856A93}">
      <dsp:nvSpPr>
        <dsp:cNvPr id="0" name=""/>
        <dsp:cNvSpPr/>
      </dsp:nvSpPr>
      <dsp:spPr>
        <a:xfrm>
          <a:off x="489413" y="0"/>
          <a:ext cx="4419778" cy="4419778"/>
        </a:xfrm>
        <a:prstGeom prst="ellipse">
          <a:avLst/>
        </a:prstGeom>
        <a:solidFill>
          <a:schemeClr val="accent2">
            <a:hueOff val="0"/>
            <a:satOff val="0"/>
            <a:lumOff val="0"/>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endParaRPr>
        </a:p>
      </dsp:txBody>
      <dsp:txXfrm>
        <a:off x="1926945" y="220988"/>
        <a:ext cx="1544712" cy="662966"/>
      </dsp:txXfrm>
    </dsp:sp>
    <dsp:sp modelId="{076CE85B-15C0-A742-B5BA-CC7E4C7CA282}">
      <dsp:nvSpPr>
        <dsp:cNvPr id="0" name=""/>
        <dsp:cNvSpPr/>
      </dsp:nvSpPr>
      <dsp:spPr>
        <a:xfrm>
          <a:off x="1041885" y="1104944"/>
          <a:ext cx="3314833" cy="3314833"/>
        </a:xfrm>
        <a:prstGeom prst="ellipse">
          <a:avLst/>
        </a:prstGeom>
        <a:solidFill>
          <a:schemeClr val="accent4">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Equity</a:t>
          </a:r>
        </a:p>
      </dsp:txBody>
      <dsp:txXfrm>
        <a:off x="1926945" y="1312121"/>
        <a:ext cx="1544712" cy="621531"/>
      </dsp:txXfrm>
    </dsp:sp>
    <dsp:sp modelId="{F3757509-815A-D849-9764-DCBFE41CEC96}">
      <dsp:nvSpPr>
        <dsp:cNvPr id="0" name=""/>
        <dsp:cNvSpPr/>
      </dsp:nvSpPr>
      <dsp:spPr>
        <a:xfrm>
          <a:off x="1594357" y="2209889"/>
          <a:ext cx="2209889" cy="2209889"/>
        </a:xfrm>
        <a:prstGeom prst="ellipse">
          <a:avLst/>
        </a:prstGeom>
        <a:solidFill>
          <a:schemeClr val="accent5">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endParaRPr>
        </a:p>
      </dsp:txBody>
      <dsp:txXfrm>
        <a:off x="1917988" y="2762361"/>
        <a:ext cx="1562627" cy="11049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E718F-0AC1-1647-BB1A-10378B856A93}">
      <dsp:nvSpPr>
        <dsp:cNvPr id="0" name=""/>
        <dsp:cNvSpPr/>
      </dsp:nvSpPr>
      <dsp:spPr>
        <a:xfrm>
          <a:off x="489413" y="0"/>
          <a:ext cx="4419778" cy="4419778"/>
        </a:xfrm>
        <a:prstGeom prst="ellipse">
          <a:avLst/>
        </a:prstGeom>
        <a:solidFill>
          <a:schemeClr val="accent2">
            <a:hueOff val="0"/>
            <a:satOff val="0"/>
            <a:lumOff val="0"/>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endParaRPr>
        </a:p>
      </dsp:txBody>
      <dsp:txXfrm>
        <a:off x="1539110" y="331483"/>
        <a:ext cx="2320383" cy="751362"/>
      </dsp:txXfrm>
    </dsp:sp>
    <dsp:sp modelId="{076CE85B-15C0-A742-B5BA-CC7E4C7CA282}">
      <dsp:nvSpPr>
        <dsp:cNvPr id="0" name=""/>
        <dsp:cNvSpPr/>
      </dsp:nvSpPr>
      <dsp:spPr>
        <a:xfrm>
          <a:off x="1041885" y="1104944"/>
          <a:ext cx="3314833" cy="3314833"/>
        </a:xfrm>
        <a:prstGeom prst="ellipse">
          <a:avLst/>
        </a:prstGeom>
        <a:solidFill>
          <a:schemeClr val="accent3">
            <a:alpha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chemeClr val="tx1"/>
            </a:solidFill>
          </a:endParaRPr>
        </a:p>
      </dsp:txBody>
      <dsp:txXfrm>
        <a:off x="1527331" y="1933652"/>
        <a:ext cx="2343941" cy="16574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2T19:01:45.212"/>
    </inkml:context>
    <inkml:brush xml:id="br0">
      <inkml:brushProperty name="width" value="0.15875" units="cm"/>
      <inkml:brushProperty name="height" value="0.15875" units="cm"/>
      <inkml:brushProperty name="color" value="#E71224"/>
    </inkml:brush>
  </inkml:definitions>
  <inkml:trace contextRef="#ctx0" brushRef="#br0">960 3921 24575,'41'-47'0,"-6"16"0,43-56 0,-21 43 0,8-28 0,-7 20 0,29-18 0,-22 18 0,17-5 0,-38 24 0,-2-1 0,-10 10 0,-1 1 0,10-1 0,-7 5 0,8-6 0,-11 9 0,1 1 0,-1-1 0,1-7 0,-1 6 0,0-6 0,-8 9 0,6-2 0,-5 9 0,-1-5 0,6 3 0,-13 1 0,13-5 0,-13 4 0,4-4 0,-6 6 0,7-7 0,2 6 0,9-8 0,-1 0 0,0 1 0,10-2 0,-7 1 0,9-1 0,-12 2 0,11-2 0,-8 1 0,7-1 0,-10 1 0,1 7 0,-1-5 0,1 6 0,-1-8 0,0 1 0,1-1 0,-1 7 0,11-6 0,-8 6 0,7-2 0,-9-2 0,10 4 0,-8-1 0,18-6 0,-19 7 0,19-8 0,-18 7 0,19-14 0,-19 13 0,18-7 0,-18-3 0,31 8 0,-29-10 0,29 4 0,-20-7 0,23 6 0,-12-7 0,12 8 0,-12 0 0,-2-7 0,0 6 0,2-7 0,-2 9 0,-9 9 0,7-8 0,-9 7 0,13-8 0,-13 7 0,9-5 0,-18 7 0,7-8 0,1 0 0,-8 1 0,18 6 0,-7-4 0,-1 12 0,8-15 0,-7 15 0,9-14 0,0 14 0,2-6 0,10 8 0,6 0 0,-6 0 0,3 0 0,26 0 0,-26 0 0,-3 0 0,18 0 0,15 0 0,-14 0 0,13-10 0,-14 8 0,-1-7 0,-13 9 0,-3 0 0,-12 0 0,0-8 0,-11 5 0,-2-4 0,-19 7 0,-1-6 0,-9 5 0,0-5 0,-5 0 0,2-1 0,-8-5 0,8-2 0,-8-6 0,4 4 0,2-24 0,-5 4 0,4-18 0,2-51 0,-6 38 0,5-50 0,-8 59 0,0-21 0,2 6 0,-4 2 0,-4-8 0,-6 0 0,-9 4 0,-22 23 0,-46-28-1039,-4 13 1039,29 35 0,-6 2-842,-7-3 1,-4 3 841,-7 9 0,-4 1 0,-6-3 0,-3 5-1118,-9 7 1,-1 5 1117,-3-1 0,1 2 0,31 4 0,-2 2 0,1-1 0,0 0 0,-1 0 0,2 0 0,-1 0 0,-1 0 0,3 0 0,-23 0 0,1 0-751,-19-1 0,6 2 751,42 3 0,0 3 0,-31 4 0,-3 6 0,3 11 0,2 5 0,7-5 0,0 4 0,-16 10 0,3 1 0,29-11 0,4 3 0,-4 11 0,-2 1 0,-6-5 0,0 1 0,1 12 0,0 0 0,-17-2 0,4 1 0,28-1 0,3 0-82,-12-4 0,2-2 82,17-6 0,0 3 0,-3 7 0,-2 0 0,-5-2 0,1-1 0,10 4 0,3 2 0,0 2 0,2-1 0,9-11 0,0-1 0,-21 24 0,3-2 0,-11 17 0,14-33 0,2 2 0,-13 39 932,12-20-932,18-19 0,6 3 0,3 18 2097,-18 3-2097,11 5 0,1-9 1809,2-1-1809,6-3 1231,5 1-1231,9-10 513,-13 22-513,11-22 41,-1 8-41,6-10 0,4-2 0,-7 0 0,8-9 0,-7 7 0,16-18 0,-15 8 0,15-1 0,-6-15 0,7 24 0,-8-25 0,7 28 0,-6-27 0,7 14 0,0-17 0,0 0 0,0-2 0,0-7 0,0-1 0,0 0 0,0-1 0,0 1 0,0 1 0,6-1 0,1 0 0,15 2 0,1-1 0,8 2 0,1 0 0,-1-1 0,10 2 0,17 0 0,-10-7 0,19 7 0,-10-16 0,1 7 0,9-8 0,1 0 0,2 0 0,13 0 0,0 0 0,32-12-656,-55 6 1,3-2 655,14-8 0,2-6 0,-2-2 0,2-2 0,6-7 0,4-4-1473,10-10 0,2-4 1473,-27 16 0,2 0 0,0-3 0,8-7 0,2-4 0,0 1 0,-3 4 0,1 3 0,0-3-976,5-9 0,-1-3 1,2 2 975,-3 3 0,-1 3 0,1-3 0,3-4 0,0-2 0,0 1 0,-7 6 0,0 0 0,-3 2-731,19-14 0,-3 4 731,-3 0 0,0 2 0,-9 6 0,-1 1 0,16-11 0,0 0 0,-13 9 0,1 2 0,8-9 0,-6 2 53,-31 18 0,-2 1-53,13-2 0,0-1 1873,27-28-1873,3 21 0,-11-7 0,-4 13 0,-2-2 0,1 12 0,0-9 0,1 8 0,-1-9 0,-13 2 3041,10 6-3041,-22 0 2081,9 11-2081,-22-11 1116,-4 15-1116,-10-5 429,1 15-429,-9-6 0,-2 7 0,-7-6 0,6-2 0,-4 2 0,-1 0 0,-4 0 0,-3-1 0,5 1 0,-6 0 0,-1 1 0,0 4 0,-5-4 0,5 6 0,-6-7 0,0 1 0,9-19 0,-8 4 0,8-25 0,-9 7 0,0-9 0,-19-14 0,-13 7 0,-29-1 0,-17-11 0,-5 27-255,32 6 0,-1 3 255,-35-8 0,32 16 0,-2 1 0,-46-17 0,46 27 0,-3 0 0,-16-8 0,-1 3 0,14 14 0,0 2 0,-13-12 0,1 3 0,-41 14-632,42-4 0,-1 2 632,12 3 0,0 2 0,-23-1 0,1 0-371,23 0 1,3 0 370,-7-1 0,-2 2 0,0 4 0,2 1 0,-4 0 0,1 2 0,0 3 0,-1 4 0,3 0 0,0 3 0,9 1 0,0 0 0,0 3 0,-1 2 0,-8 6 0,0 0 0,-39 18 0,40-14 0,2 2 0,-28 22 0,36-24 0,-2 2 0,5-1 0,0 0 0,0 0 0,0 0 0,-5 1 0,1-1 0,-39 35 0,11-19 0,-3 3 0,28-16 0,-1 2-607,-40 23 0,2-2 607,48-24 0,4-2 0,-22 8 0,3 3-320,-16 30 320,24-32 0,-5 0 0,-3 14 0,0 0 0,14-12 0,1-1 0,-13 10 0,3 1 0,-9 23 0,26-32 0,-2 1 0,-23 31 0,-11 11 0,13-11 0,-4 15 0,15-5 1078,6-24-1078,9 12 723,15-30-723,-3 21 1322,12-24-1322,-1 8 889,9-18-889,-6 33 37,13-30-37,-5 10 0,7-7 0,-7-14 0,6 15 0,-7 2 0,8-9 0,0 7 0,0 1 0,0-8 0,0 8 0,0-11 0,0 10 0,0-7 0,0 18 0,0-18 0,0 19 0,0-19 0,9 18 0,-7-9 0,5 2 0,1-3 0,-6-11 0,11 1 0,-4-1 0,14 1 0,1-8 0,7-1 0,12-6 0,1 0 0,11 1 0,27-9 0,-7 0 0,22-9 0,1 11 0,5-9 0,13 8-729,-51-9 0,4-2 729,9-4 0,1-2 0,-8 1 0,1-2 0,24-4 0,-2-5 0,-22-6 0,0-1-1041,23 3 1,4-5 1040,-5-20 0,0-4 0,6 13 0,2-4 0,-4-21 0,-2-4 0,-8 23 0,2-2 0,-19-1 0,1-6 0,-3 3 0,8-1 0,3 1 0,-5 4 0,6-2 0,-6-2 0,8-23 0,-2 1 0,16 7 0,0 1 0,-7-9 0,-3-2 0,-1 10 0,-2 2 0,-15 10 0,-3-3 0,17-13 0,-3-1 0,-29 20 0,-1 0 0,35-30 0,-1 1-623,-30 31 1,-4 1 622,20-26 0,0-4 0,-17 14 0,-2 2 0,-7 9 0,-2-2-318,4-15 1,-3 1 317,13-26 0,-21 41 0,-3-3 0,15-44 0,10-3 0,-24 15 1092,-1-11-1092,-12 27 1984,0-9-1984,0 22 1439,-10-22-1439,-1 32 826,-9-16-826,0 19 78,0 1-78,0-8 0,0 18 0,0-8 0,0 1 0,0 7 0,0-8 0,0 10 0,0 1 0,-7 0 0,-1 8 0,0-17 0,-5 14 0,4-16 0,1 11 0,-7-1 0,7 1 0,-8 0 0,-7-1 0,-1 8 0,-30-10 0,16 15 0,-39-10 0,30 11 0,-48 7 0,-12-8-889,1 15 889,32-2 0,1 1 0,-33 5 0,40-1 0,-3 2 0,-8 5 0,1 0 0,4-5 0,0 2 0,-6 11 0,-2 6 0,5-7 0,-1 1-745,-14 12 1,1 3 744,14-4 0,1 1 0,-14-1 0,1 3 0,7 3 0,5 2 0,19-2 0,-2-1-499,-27 4 0,1 1 499,27-1 0,3 1 0,-8-5 0,0 1-272,5 4 1,0 0 271,4-4 0,0-2 0,-1 4 0,1 1 0,-49 25 0,14-2 0,9 6 721,-2-18-721,21 3 0,-11 3 1421,15-13-1421,-2 10 1092,4-11-1092,-5 11 649,-9-7-649,17 6 36,-14-9-36,20-3 0,2-2 0,-15 25 0,9-6 0,-2 7 0,3-3 0,14-13 0,-2 12 0,0-2 0,-15 19 0,11-13 0,-12 13 0,16-17 0,-1 0 0,1-1 0,-1 1 0,-2 12 0,-6-16 0,2 26 0,-2-28 0,10 1 0,1 2 0,-10 10 0,10-11 0,0-1 0,-3 8 0,-4 23 0,1-11 0,-11 3 0,17 8 0,-13-19 0,18 5 0,-9 1 0,10-21 0,-8 18 0,24-31 0,-13 18 0,17-18 0,-9 8 0,0-1 0,9-7 0,-1 19 0,1-10 0,5 2 0,-4-11 0,7 4 0,0-19 0,0 20 0,0-16 0,0 9 0,0 10 0,0-8 0,0 18 0,0-18 0,0 8 0,0-1 0,7 4 0,-4-15 0,5-6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16CB8B-F6EA-C946-96FC-234D5FF31A4F}" type="datetimeFigureOut">
              <a:rPr lang="en-US" smtClean="0"/>
              <a:t>9/25/23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0AC17F-0C54-B948-835D-51DC2D087DA3}" type="slidenum">
              <a:rPr lang="en-US" smtClean="0"/>
              <a:t>‹#›</a:t>
            </a:fld>
            <a:endParaRPr lang="en-US"/>
          </a:p>
        </p:txBody>
      </p:sp>
    </p:spTree>
    <p:extLst>
      <p:ext uri="{BB962C8B-B14F-4D97-AF65-F5344CB8AC3E}">
        <p14:creationId xmlns:p14="http://schemas.microsoft.com/office/powerpoint/2010/main" val="21953786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nas.org/lookup/suppl/doi:10.1073/pnas.1810141115/-/DCSupplementa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C13FC-563B-3E4E-AED6-74EF121CB685}" type="slidenum">
              <a:rPr lang="en-US" smtClean="0"/>
              <a:t>15</a:t>
            </a:fld>
            <a:endParaRPr lang="en-US"/>
          </a:p>
        </p:txBody>
      </p:sp>
    </p:spTree>
    <p:extLst>
      <p:ext uri="{BB962C8B-B14F-4D97-AF65-F5344CB8AC3E}">
        <p14:creationId xmlns:p14="http://schemas.microsoft.com/office/powerpoint/2010/main" val="211333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C13FC-563B-3E4E-AED6-74EF121CB685}" type="slidenum">
              <a:rPr lang="en-US" smtClean="0"/>
              <a:t>45</a:t>
            </a:fld>
            <a:endParaRPr lang="en-US"/>
          </a:p>
        </p:txBody>
      </p:sp>
    </p:spTree>
    <p:extLst>
      <p:ext uri="{BB962C8B-B14F-4D97-AF65-F5344CB8AC3E}">
        <p14:creationId xmlns:p14="http://schemas.microsoft.com/office/powerpoint/2010/main" val="302492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framework we can use to help dissect sustainability ideas</a:t>
            </a:r>
            <a:r>
              <a:rPr lang="en-US" baseline="0" dirty="0"/>
              <a:t> is planetary boundaries</a:t>
            </a:r>
            <a:r>
              <a:rPr lang="is-IS" baseline="0" dirty="0"/>
              <a:t>…</a:t>
            </a:r>
            <a:endParaRPr lang="en-US" dirty="0"/>
          </a:p>
        </p:txBody>
      </p:sp>
      <p:sp>
        <p:nvSpPr>
          <p:cNvPr id="4" name="Slide Number Placeholder 3"/>
          <p:cNvSpPr>
            <a:spLocks noGrp="1"/>
          </p:cNvSpPr>
          <p:nvPr>
            <p:ph type="sldNum" sz="quarter" idx="10"/>
          </p:nvPr>
        </p:nvSpPr>
        <p:spPr/>
        <p:txBody>
          <a:bodyPr/>
          <a:lstStyle/>
          <a:p>
            <a:fld id="{900AC17F-0C54-B948-835D-51DC2D087DA3}" type="slidenum">
              <a:rPr lang="en-US" smtClean="0"/>
              <a:t>25</a:t>
            </a:fld>
            <a:endParaRPr lang="en-US"/>
          </a:p>
        </p:txBody>
      </p:sp>
    </p:spTree>
    <p:extLst>
      <p:ext uri="{BB962C8B-B14F-4D97-AF65-F5344CB8AC3E}">
        <p14:creationId xmlns:p14="http://schemas.microsoft.com/office/powerpoint/2010/main" val="7877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175FA2-995B-D246-B9A9-700133A546FF}" type="slidenum">
              <a:rPr lang="en-US" smtClean="0"/>
              <a:t>26</a:t>
            </a:fld>
            <a:endParaRPr lang="en-US"/>
          </a:p>
        </p:txBody>
      </p:sp>
    </p:spTree>
    <p:extLst>
      <p:ext uri="{BB962C8B-B14F-4D97-AF65-F5344CB8AC3E}">
        <p14:creationId xmlns:p14="http://schemas.microsoft.com/office/powerpoint/2010/main" val="185105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from Steffen et al. 2018. Caption below.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Fig. 1.</a:t>
            </a:r>
            <a:r>
              <a:rPr lang="en-US" sz="1200" b="0" i="0" u="none" strike="noStrike" kern="1200" dirty="0">
                <a:solidFill>
                  <a:schemeClr val="tx1"/>
                </a:solidFill>
                <a:effectLst/>
                <a:latin typeface="+mn-lt"/>
                <a:ea typeface="+mn-ea"/>
                <a:cs typeface="+mn-cs"/>
              </a:rPr>
              <a:t>A schematic illustration of possible future pathways of the climate against the background of the typical glacial–interglacial cycles (</a:t>
            </a:r>
            <a:r>
              <a:rPr lang="en-US" sz="1200" b="0" i="1" u="none" strike="noStrike" kern="1200" dirty="0">
                <a:solidFill>
                  <a:schemeClr val="tx1"/>
                </a:solidFill>
                <a:effectLst/>
                <a:latin typeface="+mn-lt"/>
                <a:ea typeface="+mn-ea"/>
                <a:cs typeface="+mn-cs"/>
              </a:rPr>
              <a:t>Lower Left</a:t>
            </a:r>
            <a:r>
              <a:rPr lang="en-US" sz="1200" b="0" i="0" u="none" strike="noStrike" kern="1200" dirty="0">
                <a:solidFill>
                  <a:schemeClr val="tx1"/>
                </a:solidFill>
                <a:effectLst/>
                <a:latin typeface="+mn-lt"/>
                <a:ea typeface="+mn-ea"/>
                <a:cs typeface="+mn-cs"/>
              </a:rPr>
              <a:t>). The interglacial state of the Earth System is at the top of the glacial–interglacial cycle, while the glacial state is at the bottom. Sea level follows temperature change relatively slowly through thermal expansion and the melting of glaciers and ice caps. The horizontal line in the middle of the figure represents the preindustrial temperature level, and the current position of the Earth System is shown by the small sphere on the red line close to the divergence between the Stabilized Earth and Hothouse Earth pathways. The proposed planetary threshold at ∼2 °C above the preindustrial level is also shown. The letters along the Stabilized Earth/Hothouse Earth pathways represent four time periods in Earth’s recent past that may give insights into positions along these pathways (</a:t>
            </a:r>
            <a:r>
              <a:rPr lang="en-US" sz="1200" b="0" i="1" u="none" strike="noStrike" kern="1200" dirty="0">
                <a:solidFill>
                  <a:schemeClr val="tx1"/>
                </a:solidFill>
                <a:effectLst/>
                <a:latin typeface="+mn-lt"/>
                <a:ea typeface="+mn-ea"/>
                <a:cs typeface="+mn-cs"/>
                <a:hlinkClick r:id="rId3"/>
              </a:rPr>
              <a:t>SI Appendix</a:t>
            </a:r>
            <a:r>
              <a:rPr lang="en-US" sz="1200" b="0" i="0" u="none" strike="noStrike" kern="1200" dirty="0">
                <a:solidFill>
                  <a:schemeClr val="tx1"/>
                </a:solidFill>
                <a:effectLst/>
                <a:latin typeface="+mn-lt"/>
                <a:ea typeface="+mn-ea"/>
                <a:cs typeface="+mn-cs"/>
              </a:rPr>
              <a:t>): A, Mid-Holocene; B, </a:t>
            </a:r>
            <a:r>
              <a:rPr lang="en-US" sz="1200" b="0" i="0" u="none" strike="noStrike" kern="1200" dirty="0" err="1">
                <a:solidFill>
                  <a:schemeClr val="tx1"/>
                </a:solidFill>
                <a:effectLst/>
                <a:latin typeface="+mn-lt"/>
                <a:ea typeface="+mn-ea"/>
                <a:cs typeface="+mn-cs"/>
              </a:rPr>
              <a:t>Eemian</a:t>
            </a:r>
            <a:r>
              <a:rPr lang="en-US" sz="1200" b="0" i="0" u="none" strike="noStrike" kern="1200" dirty="0">
                <a:solidFill>
                  <a:schemeClr val="tx1"/>
                </a:solidFill>
                <a:effectLst/>
                <a:latin typeface="+mn-lt"/>
                <a:ea typeface="+mn-ea"/>
                <a:cs typeface="+mn-cs"/>
              </a:rPr>
              <a:t>; C, Mid-Pliocene; and D, Mid-Miocene. Their positions on the pathway are approximate only. Their temperature ranges relative to preindustrial are given in </a:t>
            </a:r>
            <a:r>
              <a:rPr lang="en-US" sz="1200" b="0" i="1" u="none" strike="noStrike" kern="1200" dirty="0">
                <a:solidFill>
                  <a:schemeClr val="tx1"/>
                </a:solidFill>
                <a:effectLst/>
                <a:latin typeface="+mn-lt"/>
                <a:ea typeface="+mn-ea"/>
                <a:cs typeface="+mn-cs"/>
                <a:hlinkClick r:id="rId3"/>
              </a:rPr>
              <a:t>SI Appendix</a:t>
            </a:r>
            <a:r>
              <a:rPr lang="en-US" sz="1200" b="0" i="0" u="none" strike="noStrike" kern="1200" dirty="0">
                <a:solidFill>
                  <a:schemeClr val="tx1"/>
                </a:solidFill>
                <a:effectLst/>
                <a:latin typeface="+mn-lt"/>
                <a:ea typeface="+mn-ea"/>
                <a:cs typeface="+mn-cs"/>
                <a:hlinkClick r:id="rId3"/>
              </a:rPr>
              <a:t>, Table S1</a:t>
            </a:r>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0035E43D-6F59-824F-8F87-03402CAD23C2}" type="slidenum">
              <a:rPr lang="en-US" smtClean="0"/>
              <a:t>28</a:t>
            </a:fld>
            <a:endParaRPr lang="en-US"/>
          </a:p>
        </p:txBody>
      </p:sp>
    </p:spTree>
    <p:extLst>
      <p:ext uri="{BB962C8B-B14F-4D97-AF65-F5344CB8AC3E}">
        <p14:creationId xmlns:p14="http://schemas.microsoft.com/office/powerpoint/2010/main" val="3283095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framework we can use to help dissect sustainability ideas</a:t>
            </a:r>
            <a:r>
              <a:rPr lang="en-US" baseline="0" dirty="0"/>
              <a:t> is planetary boundaries</a:t>
            </a:r>
            <a:r>
              <a:rPr lang="is-IS" baseline="0" dirty="0"/>
              <a:t>…</a:t>
            </a:r>
            <a:endParaRPr lang="en-US" dirty="0"/>
          </a:p>
        </p:txBody>
      </p:sp>
      <p:sp>
        <p:nvSpPr>
          <p:cNvPr id="4" name="Slide Number Placeholder 3"/>
          <p:cNvSpPr>
            <a:spLocks noGrp="1"/>
          </p:cNvSpPr>
          <p:nvPr>
            <p:ph type="sldNum" sz="quarter" idx="10"/>
          </p:nvPr>
        </p:nvSpPr>
        <p:spPr/>
        <p:txBody>
          <a:bodyPr/>
          <a:lstStyle/>
          <a:p>
            <a:fld id="{900AC17F-0C54-B948-835D-51DC2D087DA3}" type="slidenum">
              <a:rPr lang="en-US" smtClean="0"/>
              <a:t>29</a:t>
            </a:fld>
            <a:endParaRPr lang="en-US"/>
          </a:p>
        </p:txBody>
      </p:sp>
    </p:spTree>
    <p:extLst>
      <p:ext uri="{BB962C8B-B14F-4D97-AF65-F5344CB8AC3E}">
        <p14:creationId xmlns:p14="http://schemas.microsoft.com/office/powerpoint/2010/main" val="318000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(Worksheet introduction)</a:t>
            </a:r>
          </a:p>
        </p:txBody>
      </p:sp>
      <p:sp>
        <p:nvSpPr>
          <p:cNvPr id="4" name="Slide Number Placeholder 3"/>
          <p:cNvSpPr>
            <a:spLocks noGrp="1"/>
          </p:cNvSpPr>
          <p:nvPr>
            <p:ph type="sldNum" sz="quarter" idx="10"/>
          </p:nvPr>
        </p:nvSpPr>
        <p:spPr/>
        <p:txBody>
          <a:bodyPr/>
          <a:lstStyle/>
          <a:p>
            <a:fld id="{900AC17F-0C54-B948-835D-51DC2D087DA3}" type="slidenum">
              <a:rPr lang="en-US" smtClean="0"/>
              <a:t>34</a:t>
            </a:fld>
            <a:endParaRPr lang="en-US"/>
          </a:p>
        </p:txBody>
      </p:sp>
    </p:spTree>
    <p:extLst>
      <p:ext uri="{BB962C8B-B14F-4D97-AF65-F5344CB8AC3E}">
        <p14:creationId xmlns:p14="http://schemas.microsoft.com/office/powerpoint/2010/main" val="1349438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(Worksheet introduction)</a:t>
            </a:r>
          </a:p>
        </p:txBody>
      </p:sp>
      <p:sp>
        <p:nvSpPr>
          <p:cNvPr id="4" name="Slide Number Placeholder 3"/>
          <p:cNvSpPr>
            <a:spLocks noGrp="1"/>
          </p:cNvSpPr>
          <p:nvPr>
            <p:ph type="sldNum" sz="quarter" idx="10"/>
          </p:nvPr>
        </p:nvSpPr>
        <p:spPr/>
        <p:txBody>
          <a:bodyPr/>
          <a:lstStyle/>
          <a:p>
            <a:fld id="{900AC17F-0C54-B948-835D-51DC2D087DA3}" type="slidenum">
              <a:rPr lang="en-US" smtClean="0"/>
              <a:t>36</a:t>
            </a:fld>
            <a:endParaRPr lang="en-US"/>
          </a:p>
        </p:txBody>
      </p:sp>
    </p:spTree>
    <p:extLst>
      <p:ext uri="{BB962C8B-B14F-4D97-AF65-F5344CB8AC3E}">
        <p14:creationId xmlns:p14="http://schemas.microsoft.com/office/powerpoint/2010/main" val="3940803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Novel </a:t>
            </a:r>
            <a:r>
              <a:rPr lang="en-US" dirty="0" err="1"/>
              <a:t>entitties</a:t>
            </a:r>
            <a:r>
              <a:rPr lang="en-US" dirty="0"/>
              <a:t> in planetary boundary lingo refers to </a:t>
            </a:r>
          </a:p>
          <a:p>
            <a:pPr marL="0" marR="0" indent="0" algn="l" defTabSz="457200" rtl="0" eaLnBrk="1" fontAlgn="auto" latinLnBrk="0" hangingPunct="1">
              <a:lnSpc>
                <a:spcPct val="100000"/>
              </a:lnSpc>
              <a:spcBef>
                <a:spcPts val="0"/>
              </a:spcBef>
              <a:spcAft>
                <a:spcPts val="0"/>
              </a:spcAft>
              <a:buClrTx/>
              <a:buSzTx/>
              <a:buFontTx/>
              <a:buNone/>
              <a:tabLst/>
              <a:defRPr/>
            </a:pPr>
            <a:r>
              <a:rPr lang="is-IS" sz="1200" dirty="0"/>
              <a:t>We rarely know how novel entities might impact humans or ecosystem health</a:t>
            </a:r>
          </a:p>
          <a:p>
            <a:endParaRPr lang="en-US" dirty="0"/>
          </a:p>
        </p:txBody>
      </p:sp>
      <p:sp>
        <p:nvSpPr>
          <p:cNvPr id="4" name="Slide Number Placeholder 3"/>
          <p:cNvSpPr>
            <a:spLocks noGrp="1"/>
          </p:cNvSpPr>
          <p:nvPr>
            <p:ph type="sldNum" sz="quarter" idx="10"/>
          </p:nvPr>
        </p:nvSpPr>
        <p:spPr/>
        <p:txBody>
          <a:bodyPr/>
          <a:lstStyle/>
          <a:p>
            <a:fld id="{900AC17F-0C54-B948-835D-51DC2D087DA3}" type="slidenum">
              <a:rPr lang="en-US" smtClean="0"/>
              <a:t>37</a:t>
            </a:fld>
            <a:endParaRPr lang="en-US"/>
          </a:p>
        </p:txBody>
      </p:sp>
    </p:spTree>
    <p:extLst>
      <p:ext uri="{BB962C8B-B14F-4D97-AF65-F5344CB8AC3E}">
        <p14:creationId xmlns:p14="http://schemas.microsoft.com/office/powerpoint/2010/main" val="17765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planetary boundaries/social</a:t>
            </a:r>
            <a:r>
              <a:rPr lang="en-US" baseline="0" dirty="0"/>
              <a:t> foundations model of a safe and just operating space can be generalized to any system by thinking about the environmental constraints and social or human needs that are critical to system functioning or health. </a:t>
            </a:r>
          </a:p>
          <a:p>
            <a:endParaRPr lang="en-US" baseline="0" dirty="0"/>
          </a:p>
          <a:p>
            <a:r>
              <a:rPr lang="en-US" baseline="0" dirty="0"/>
              <a:t>For your urban forest – what are the environmental constraints that you must be cognizant of in managing </a:t>
            </a:r>
            <a:r>
              <a:rPr lang="en-US" baseline="0" dirty="0" err="1"/>
              <a:t>yoururban</a:t>
            </a:r>
            <a:r>
              <a:rPr lang="en-US" baseline="0" dirty="0"/>
              <a:t> forest? What about social or human needs?</a:t>
            </a:r>
            <a:endParaRPr lang="en-US" dirty="0"/>
          </a:p>
        </p:txBody>
      </p:sp>
      <p:sp>
        <p:nvSpPr>
          <p:cNvPr id="4" name="Slide Number Placeholder 3"/>
          <p:cNvSpPr>
            <a:spLocks noGrp="1"/>
          </p:cNvSpPr>
          <p:nvPr>
            <p:ph type="sldNum" sz="quarter" idx="10"/>
          </p:nvPr>
        </p:nvSpPr>
        <p:spPr/>
        <p:txBody>
          <a:bodyPr/>
          <a:lstStyle/>
          <a:p>
            <a:fld id="{900AC17F-0C54-B948-835D-51DC2D087DA3}" type="slidenum">
              <a:rPr lang="en-US" smtClean="0"/>
              <a:t>43</a:t>
            </a:fld>
            <a:endParaRPr lang="en-US"/>
          </a:p>
        </p:txBody>
      </p:sp>
    </p:spTree>
    <p:extLst>
      <p:ext uri="{BB962C8B-B14F-4D97-AF65-F5344CB8AC3E}">
        <p14:creationId xmlns:p14="http://schemas.microsoft.com/office/powerpoint/2010/main" val="1619851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2233D26B-DFC2-4248-8ED0-AD3E108CBDD7}" type="datetime1">
              <a:rPr lang="en-US" smtClean="0"/>
              <a:pPr/>
              <a:t>9/25/23</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266513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3AFFF1-9C47-49F0-AE12-AF188F3F4E82}" type="datetime1">
              <a:rPr lang="en-US" smtClean="0"/>
              <a:pPr/>
              <a:t>9/25/23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114292213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B3AFFF1-9C47-49F0-AE12-AF188F3F4E82}" type="datetime1">
              <a:rPr lang="en-US" smtClean="0"/>
              <a:pPr/>
              <a:t>9/25/23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292921441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B3AFFF1-9C47-49F0-AE12-AF188F3F4E82}" type="datetime1">
              <a:rPr lang="en-US" smtClean="0"/>
              <a:pPr/>
              <a:t>9/25/23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8237106-F2ED-405E-BC33-CC3CF426205F}"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5280469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B3AFFF1-9C47-49F0-AE12-AF188F3F4E82}" type="datetime1">
              <a:rPr lang="en-US" smtClean="0"/>
              <a:pPr/>
              <a:t>9/25/23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45051648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B3AFFF1-9C47-49F0-AE12-AF188F3F4E82}" type="datetime1">
              <a:rPr lang="en-US" smtClean="0"/>
              <a:pPr/>
              <a:t>9/25/23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75274236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B3AFFF1-9C47-49F0-AE12-AF188F3F4E82}" type="datetime1">
              <a:rPr lang="en-US" smtClean="0"/>
              <a:pPr/>
              <a:t>9/25/23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410659031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94C003-38E8-486A-9BFD-47E55D87241C}" type="datetime1">
              <a:rPr lang="en-US" smtClean="0"/>
              <a:pPr/>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89766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059EAA3-934B-41DB-B3B1-806F4BE5CC37}" type="datetime1">
              <a:rPr lang="en-US" smtClean="0"/>
              <a:pPr/>
              <a:t>9/25/23</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3276839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343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3AFFF1-9C47-49F0-AE12-AF188F3F4E82}" type="datetime1">
              <a:rPr lang="en-US" smtClean="0"/>
              <a:pPr/>
              <a:t>9/25/23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331009056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9C96367-2F2B-4F6E-ACF4-15FA13738E10}" type="datetime1">
              <a:rPr lang="en-US" smtClean="0"/>
              <a:pPr/>
              <a:t>9/25/23</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B1523C92-45F4-4C30-810D-4886C1BA6969}" type="slidenum">
              <a:rPr lang="en-US" smtClean="0"/>
              <a:pPr/>
              <a:t>‹#›</a:t>
            </a:fld>
            <a:endParaRPr lang="en-US"/>
          </a:p>
        </p:txBody>
      </p:sp>
    </p:spTree>
    <p:extLst>
      <p:ext uri="{BB962C8B-B14F-4D97-AF65-F5344CB8AC3E}">
        <p14:creationId xmlns:p14="http://schemas.microsoft.com/office/powerpoint/2010/main" val="692661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3AFFF1-9C47-49F0-AE12-AF188F3F4E82}" type="datetime1">
              <a:rPr lang="en-US" smtClean="0"/>
              <a:pPr/>
              <a:t>9/25/23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317261970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3AFFF1-9C47-49F0-AE12-AF188F3F4E82}" type="datetime1">
              <a:rPr lang="en-US" smtClean="0"/>
              <a:pPr/>
              <a:t>9/25/23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23024969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pPr/>
              <a:t>9/25/23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3899135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pPr/>
              <a:t>9/25/23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229080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3AFFF1-9C47-49F0-AE12-AF188F3F4E82}" type="datetime1">
              <a:rPr lang="en-US" smtClean="0"/>
              <a:pPr/>
              <a:t>9/25/23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106988199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581E0-D653-4D78-A48F-41D80498BC7E}" type="datetime1">
              <a:rPr lang="en-US" smtClean="0"/>
              <a:pPr/>
              <a:t>9/25/23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266361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B3AFFF1-9C47-49F0-AE12-AF188F3F4E82}" type="datetime1">
              <a:rPr lang="en-US" smtClean="0"/>
              <a:pPr/>
              <a:t>9/25/23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1353974163"/>
      </p:ext>
    </p:extLst>
  </p:cSld>
  <p:clrMap bg1="dk1" tx1="lt1" bg2="dk2" tx2="lt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 id="2147484793" r:id="rId12"/>
    <p:sldLayoutId id="2147484794" r:id="rId13"/>
    <p:sldLayoutId id="2147484795" r:id="rId14"/>
    <p:sldLayoutId id="2147484796" r:id="rId15"/>
    <p:sldLayoutId id="2147484797" r:id="rId16"/>
    <p:sldLayoutId id="2147484798" r:id="rId17"/>
    <p:sldLayoutId id="2147484799" r:id="rId18"/>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lufa-depaul.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9.xml"/><Relationship Id="rId1" Type="http://schemas.openxmlformats.org/officeDocument/2006/relationships/slideLayout" Target="../slideLayouts/slideLayout18.xml"/><Relationship Id="rId4" Type="http://schemas.openxmlformats.org/officeDocument/2006/relationships/hyperlink" Target="https://gml.noaa.gov/ccgg/trend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www.anthropocene.info/"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1.svg"/><Relationship Id="rId4" Type="http://schemas.openxmlformats.org/officeDocument/2006/relationships/diagramData" Target="../diagrams/data1.xm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hyperlink" Target="http://www.stockholmresilience.org/21/research/research-news/1-15-2015-planetary-boundaries-2.0---new-and-improved.html" TargetMode="Externa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9.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doi.org/10.1073/pnas.1810141115" TargetMode="External"/><Relationship Id="rId4" Type="http://schemas.openxmlformats.org/officeDocument/2006/relationships/image" Target="../media/image21.tiff"/></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hyperlink" Target="http://www.stockholmresilience.org/21/research/research-news/1-15-2015-planetary-boundaries-2.0---new-and-improved.html" TargetMode="Externa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diagramColors" Target="../diagrams/colors8.xml"/><Relationship Id="rId11" Type="http://schemas.openxmlformats.org/officeDocument/2006/relationships/image" Target="../media/image290.png"/><Relationship Id="rId5" Type="http://schemas.openxmlformats.org/officeDocument/2006/relationships/diagramQuickStyle" Target="../diagrams/quickStyle8.xml"/><Relationship Id="rId10" Type="http://schemas.openxmlformats.org/officeDocument/2006/relationships/customXml" Target="../ink/ink1.xml"/><Relationship Id="rId4" Type="http://schemas.openxmlformats.org/officeDocument/2006/relationships/diagramLayout" Target="../diagrams/layout8.xml"/><Relationship Id="rId9" Type="http://schemas.openxmlformats.org/officeDocument/2006/relationships/hyperlink" Target="https://doughnuteconomics.org/" TargetMode="Externa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1.png"/><Relationship Id="rId7" Type="http://schemas.openxmlformats.org/officeDocument/2006/relationships/diagramColors" Target="../diagrams/colors9.xml"/><Relationship Id="rId2" Type="http://schemas.openxmlformats.org/officeDocument/2006/relationships/image" Target="../media/image40.jpeg"/><Relationship Id="rId1" Type="http://schemas.openxmlformats.org/officeDocument/2006/relationships/slideLayout" Target="../slideLayouts/slideLayout1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2.jpeg"/><Relationship Id="rId4" Type="http://schemas.openxmlformats.org/officeDocument/2006/relationships/image" Target="../media/image24.svg"/><Relationship Id="rId9" Type="http://schemas.openxmlformats.org/officeDocument/2006/relationships/image" Target="../media/image28.svg"/></Relationships>
</file>

<file path=ppt/slides/_rels/slide46.xml.rels><?xml version="1.0" encoding="UTF-8" standalone="yes"?>
<Relationships xmlns="http://schemas.openxmlformats.org/package/2006/relationships"><Relationship Id="rId3" Type="http://schemas.openxmlformats.org/officeDocument/2006/relationships/hyperlink" Target="http://www.lufa-depaul.org/" TargetMode="External"/><Relationship Id="rId2" Type="http://schemas.openxmlformats.org/officeDocument/2006/relationships/hyperlink" Target="mailto:jess.vogt@depaul.edu" TargetMode="Externa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1017/sus.2018.12" TargetMode="External"/><Relationship Id="rId2" Type="http://schemas.openxmlformats.org/officeDocument/2006/relationships/hyperlink" Target="https://doi.org/10.1016/j.landurbplan.2014.02.019" TargetMode="External"/><Relationship Id="rId1" Type="http://schemas.openxmlformats.org/officeDocument/2006/relationships/slideLayout" Target="../slideLayouts/slideLayout2.xml"/><Relationship Id="rId6" Type="http://schemas.openxmlformats.org/officeDocument/2006/relationships/hyperlink" Target="https://doi.org/10.1177/2053019614564785" TargetMode="External"/><Relationship Id="rId5" Type="http://schemas.openxmlformats.org/officeDocument/2006/relationships/hyperlink" Target="https://doi.org/10.1073/pnas.1810141115" TargetMode="External"/><Relationship Id="rId4" Type="http://schemas.openxmlformats.org/officeDocument/2006/relationships/hyperlink" Target="https://doi.org/10.1126/science.125985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worldometers.info/" TargetMode="External"/><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557670" y="304801"/>
            <a:ext cx="9453216" cy="3632199"/>
          </a:xfrm>
        </p:spPr>
        <p:txBody>
          <a:bodyPr>
            <a:normAutofit fontScale="90000"/>
          </a:bodyPr>
          <a:lstStyle/>
          <a:p>
            <a:pPr algn="r"/>
            <a:r>
              <a:rPr lang="en-US" sz="5400" b="1" cap="none" dirty="0"/>
              <a:t>Meeting Critical Human Needs within our Community </a:t>
            </a:r>
            <a:br>
              <a:rPr lang="en-US" sz="5400" b="1" cap="none" dirty="0"/>
            </a:br>
            <a:r>
              <a:rPr lang="en-US" sz="5400" b="1" cap="none" dirty="0"/>
              <a:t>Forestry Capabilities </a:t>
            </a:r>
            <a:br>
              <a:rPr lang="en-US" sz="5400" b="1" cap="none" dirty="0"/>
            </a:br>
            <a:br>
              <a:rPr lang="en-US" sz="2500" b="1" cap="none" dirty="0"/>
            </a:br>
            <a:r>
              <a:rPr lang="en-US" sz="2400" i="1" cap="none" dirty="0"/>
              <a:t>or, How can we think about sustainability and urban forests in the context of ecological limits and human social needs?</a:t>
            </a:r>
            <a:endParaRPr lang="en-US" sz="8000" i="1" dirty="0"/>
          </a:p>
        </p:txBody>
      </p:sp>
      <p:sp>
        <p:nvSpPr>
          <p:cNvPr id="2" name="Subtitle 1"/>
          <p:cNvSpPr>
            <a:spLocks noGrp="1"/>
          </p:cNvSpPr>
          <p:nvPr>
            <p:ph type="subTitle" idx="1"/>
          </p:nvPr>
        </p:nvSpPr>
        <p:spPr>
          <a:xfrm>
            <a:off x="3265557" y="4117584"/>
            <a:ext cx="8542129" cy="2177507"/>
          </a:xfrm>
        </p:spPr>
        <p:txBody>
          <a:bodyPr anchor="b">
            <a:normAutofit fontScale="92500" lnSpcReduction="10000"/>
          </a:bodyPr>
          <a:lstStyle/>
          <a:p>
            <a:r>
              <a:rPr lang="en-US" sz="4000" b="1" dirty="0"/>
              <a:t>Dr. Jess Vogt </a:t>
            </a:r>
            <a:r>
              <a:rPr lang="en-US" sz="4000" dirty="0"/>
              <a:t> </a:t>
            </a:r>
          </a:p>
          <a:p>
            <a:r>
              <a:rPr lang="en-US" sz="2200" dirty="0"/>
              <a:t>Associate Professor, Environmental Science &amp; Studies</a:t>
            </a:r>
          </a:p>
          <a:p>
            <a:r>
              <a:rPr lang="en-US" sz="2200" b="1" dirty="0"/>
              <a:t>Lab for Urban Forestry in the Anthropocene</a:t>
            </a:r>
          </a:p>
          <a:p>
            <a:r>
              <a:rPr lang="en-US" sz="2200" dirty="0"/>
              <a:t>DePaul University, Chicago, IL</a:t>
            </a:r>
          </a:p>
          <a:p>
            <a:r>
              <a:rPr lang="en-US" sz="2200" b="1" dirty="0">
                <a:hlinkClick r:id="rId2"/>
              </a:rPr>
              <a:t>www.lufa-depaul.org</a:t>
            </a:r>
            <a:r>
              <a:rPr lang="en-US" sz="2200" b="1" dirty="0"/>
              <a:t>  </a:t>
            </a:r>
          </a:p>
        </p:txBody>
      </p:sp>
      <p:sp>
        <p:nvSpPr>
          <p:cNvPr id="5" name="TextBox 4"/>
          <p:cNvSpPr txBox="1"/>
          <p:nvPr/>
        </p:nvSpPr>
        <p:spPr>
          <a:xfrm>
            <a:off x="0" y="1825490"/>
            <a:ext cx="3618923" cy="923330"/>
          </a:xfrm>
          <a:prstGeom prst="rect">
            <a:avLst/>
          </a:prstGeom>
          <a:noFill/>
        </p:spPr>
        <p:txBody>
          <a:bodyPr wrap="square" rtlCol="0">
            <a:spAutoFit/>
          </a:bodyPr>
          <a:lstStyle/>
          <a:p>
            <a:pPr algn="ctr"/>
            <a:r>
              <a:rPr lang="en-US" dirty="0"/>
              <a:t>September 26, 2023</a:t>
            </a:r>
          </a:p>
          <a:p>
            <a:pPr algn="ctr"/>
            <a:r>
              <a:rPr lang="en-US" dirty="0"/>
              <a:t>Penn State Extension</a:t>
            </a:r>
          </a:p>
          <a:p>
            <a:pPr algn="ctr"/>
            <a:r>
              <a:rPr lang="en-US" dirty="0"/>
              <a:t>Urban Forestry Webinar</a:t>
            </a:r>
          </a:p>
        </p:txBody>
      </p:sp>
      <p:pic>
        <p:nvPicPr>
          <p:cNvPr id="6" name="Picture 5" descr="Text&#10;&#10;Description automatically generated">
            <a:extLst>
              <a:ext uri="{FF2B5EF4-FFF2-40B4-BE49-F238E27FC236}">
                <a16:creationId xmlns:a16="http://schemas.microsoft.com/office/drawing/2014/main" id="{0B4DF15B-A098-0A4D-9AC6-851F77D78F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4314" y="3836515"/>
            <a:ext cx="2676939" cy="2716684"/>
          </a:xfrm>
          <a:prstGeom prst="rect">
            <a:avLst/>
          </a:prstGeom>
        </p:spPr>
      </p:pic>
    </p:spTree>
    <p:extLst>
      <p:ext uri="{BB962C8B-B14F-4D97-AF65-F5344CB8AC3E}">
        <p14:creationId xmlns:p14="http://schemas.microsoft.com/office/powerpoint/2010/main" val="209351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03480" y="6150287"/>
            <a:ext cx="8747138" cy="369332"/>
          </a:xfrm>
          <a:prstGeom prst="rect">
            <a:avLst/>
          </a:prstGeom>
          <a:noFill/>
        </p:spPr>
        <p:txBody>
          <a:bodyPr wrap="square" rtlCol="0">
            <a:spAutoFit/>
          </a:bodyPr>
          <a:lstStyle/>
          <a:p>
            <a:pPr algn="ctr"/>
            <a:r>
              <a:rPr lang="en-US" i="1" dirty="0"/>
              <a:t>Data from Steffen et al. (2015a)</a:t>
            </a:r>
          </a:p>
        </p:txBody>
      </p:sp>
      <p:sp>
        <p:nvSpPr>
          <p:cNvPr id="9" name="TextBox 8"/>
          <p:cNvSpPr txBox="1"/>
          <p:nvPr/>
        </p:nvSpPr>
        <p:spPr>
          <a:xfrm>
            <a:off x="6450155" y="3012807"/>
            <a:ext cx="2646879" cy="830997"/>
          </a:xfrm>
          <a:prstGeom prst="rect">
            <a:avLst/>
          </a:prstGeom>
          <a:noFill/>
        </p:spPr>
        <p:txBody>
          <a:bodyPr wrap="none" rtlCol="0">
            <a:spAutoFit/>
          </a:bodyPr>
          <a:lstStyle/>
          <a:p>
            <a:pPr algn="r"/>
            <a:r>
              <a:rPr lang="en-US" sz="2400" i="1" dirty="0">
                <a:solidFill>
                  <a:schemeClr val="bg1"/>
                </a:solidFill>
              </a:rPr>
              <a:t>…also increases </a:t>
            </a:r>
          </a:p>
          <a:p>
            <a:pPr algn="r"/>
            <a:r>
              <a:rPr lang="en-US" sz="2400" i="1" dirty="0">
                <a:solidFill>
                  <a:schemeClr val="bg1"/>
                </a:solidFill>
              </a:rPr>
              <a:t>CO</a:t>
            </a:r>
            <a:r>
              <a:rPr lang="en-US" sz="2400" i="1" baseline="-25000" dirty="0">
                <a:solidFill>
                  <a:schemeClr val="bg1"/>
                </a:solidFill>
              </a:rPr>
              <a:t>2</a:t>
            </a:r>
            <a:r>
              <a:rPr lang="en-US" sz="2400" i="1" dirty="0">
                <a:solidFill>
                  <a:schemeClr val="bg1"/>
                </a:solidFill>
              </a:rPr>
              <a:t> emissions</a:t>
            </a:r>
          </a:p>
        </p:txBody>
      </p:sp>
      <p:graphicFrame>
        <p:nvGraphicFramePr>
          <p:cNvPr id="14" name="Chart 13"/>
          <p:cNvGraphicFramePr>
            <a:graphicFrameLocks/>
          </p:cNvGraphicFramePr>
          <p:nvPr>
            <p:extLst>
              <p:ext uri="{D42A27DB-BD31-4B8C-83A1-F6EECF244321}">
                <p14:modId xmlns:p14="http://schemas.microsoft.com/office/powerpoint/2010/main" val="146208037"/>
              </p:ext>
            </p:extLst>
          </p:nvPr>
        </p:nvGraphicFramePr>
        <p:xfrm>
          <a:off x="4828308" y="324183"/>
          <a:ext cx="7305880" cy="5530656"/>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le 1"/>
          <p:cNvSpPr>
            <a:spLocks noGrp="1"/>
          </p:cNvSpPr>
          <p:nvPr>
            <p:ph type="title"/>
          </p:nvPr>
        </p:nvSpPr>
        <p:spPr>
          <a:xfrm>
            <a:off x="788057" y="1867255"/>
            <a:ext cx="4040251" cy="2444512"/>
          </a:xfrm>
        </p:spPr>
        <p:txBody>
          <a:bodyPr anchor="t"/>
          <a:lstStyle/>
          <a:p>
            <a:pPr>
              <a:lnSpc>
                <a:spcPct val="130000"/>
              </a:lnSpc>
            </a:pPr>
            <a:r>
              <a:rPr lang="en-US" b="1" cap="none" dirty="0">
                <a:solidFill>
                  <a:srgbClr val="FFFFFF"/>
                </a:solidFill>
              </a:rPr>
              <a:t>Tropical forest loss has </a:t>
            </a:r>
            <a:r>
              <a:rPr lang="en-US" b="1" cap="none" dirty="0">
                <a:solidFill>
                  <a:srgbClr val="92D050"/>
                </a:solidFill>
              </a:rPr>
              <a:t>accelerated</a:t>
            </a:r>
          </a:p>
        </p:txBody>
      </p:sp>
    </p:spTree>
    <p:extLst>
      <p:ext uri="{BB962C8B-B14F-4D97-AF65-F5344CB8AC3E}">
        <p14:creationId xmlns:p14="http://schemas.microsoft.com/office/powerpoint/2010/main" val="2518795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0715" y="6190043"/>
            <a:ext cx="8747138" cy="369332"/>
          </a:xfrm>
          <a:prstGeom prst="rect">
            <a:avLst/>
          </a:prstGeom>
          <a:noFill/>
        </p:spPr>
        <p:txBody>
          <a:bodyPr wrap="square" rtlCol="0">
            <a:spAutoFit/>
          </a:bodyPr>
          <a:lstStyle/>
          <a:p>
            <a:pPr algn="ctr"/>
            <a:r>
              <a:rPr lang="en-US" i="1" dirty="0"/>
              <a:t>Data from Steffen et al. (2015a)</a:t>
            </a:r>
          </a:p>
        </p:txBody>
      </p:sp>
      <p:sp>
        <p:nvSpPr>
          <p:cNvPr id="7" name="TextBox 6"/>
          <p:cNvSpPr txBox="1"/>
          <p:nvPr/>
        </p:nvSpPr>
        <p:spPr>
          <a:xfrm>
            <a:off x="6528910" y="3052563"/>
            <a:ext cx="2475358" cy="830997"/>
          </a:xfrm>
          <a:prstGeom prst="rect">
            <a:avLst/>
          </a:prstGeom>
          <a:noFill/>
        </p:spPr>
        <p:txBody>
          <a:bodyPr wrap="none" rtlCol="0">
            <a:spAutoFit/>
          </a:bodyPr>
          <a:lstStyle/>
          <a:p>
            <a:pPr algn="r"/>
            <a:r>
              <a:rPr lang="en-US" sz="2400" i="1" dirty="0">
                <a:solidFill>
                  <a:schemeClr val="bg1"/>
                </a:solidFill>
              </a:rPr>
              <a:t>…from burning </a:t>
            </a:r>
          </a:p>
          <a:p>
            <a:pPr algn="r"/>
            <a:r>
              <a:rPr lang="en-US" sz="2400" i="1" dirty="0">
                <a:solidFill>
                  <a:schemeClr val="bg1"/>
                </a:solidFill>
              </a:rPr>
              <a:t>fossil fuels</a:t>
            </a:r>
          </a:p>
        </p:txBody>
      </p:sp>
      <p:graphicFrame>
        <p:nvGraphicFramePr>
          <p:cNvPr id="10" name="Chart 9"/>
          <p:cNvGraphicFramePr>
            <a:graphicFrameLocks/>
          </p:cNvGraphicFramePr>
          <p:nvPr>
            <p:extLst>
              <p:ext uri="{D42A27DB-BD31-4B8C-83A1-F6EECF244321}">
                <p14:modId xmlns:p14="http://schemas.microsoft.com/office/powerpoint/2010/main" val="104206946"/>
              </p:ext>
            </p:extLst>
          </p:nvPr>
        </p:nvGraphicFramePr>
        <p:xfrm>
          <a:off x="4723892" y="247429"/>
          <a:ext cx="7305879" cy="5627375"/>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a:spLocks noGrp="1"/>
          </p:cNvSpPr>
          <p:nvPr>
            <p:ph type="title"/>
          </p:nvPr>
        </p:nvSpPr>
        <p:spPr>
          <a:xfrm>
            <a:off x="783406" y="1830307"/>
            <a:ext cx="4040251" cy="2444512"/>
          </a:xfrm>
        </p:spPr>
        <p:txBody>
          <a:bodyPr anchor="t">
            <a:normAutofit fontScale="90000"/>
          </a:bodyPr>
          <a:lstStyle/>
          <a:p>
            <a:pPr>
              <a:lnSpc>
                <a:spcPct val="130000"/>
              </a:lnSpc>
            </a:pPr>
            <a:r>
              <a:rPr lang="en-US" b="1" cap="none" dirty="0">
                <a:solidFill>
                  <a:srgbClr val="00B0F0"/>
                </a:solidFill>
              </a:rPr>
              <a:t>Carbon dioxide </a:t>
            </a:r>
            <a:r>
              <a:rPr lang="en-US" b="1" cap="none" dirty="0">
                <a:solidFill>
                  <a:srgbClr val="FFFFFF"/>
                </a:solidFill>
              </a:rPr>
              <a:t>in atmosphere far exceeds </a:t>
            </a:r>
            <a:r>
              <a:rPr lang="en-US" b="1" cap="none" dirty="0">
                <a:solidFill>
                  <a:srgbClr val="FFFF00"/>
                </a:solidFill>
              </a:rPr>
              <a:t>natural levels</a:t>
            </a:r>
          </a:p>
        </p:txBody>
      </p:sp>
      <p:cxnSp>
        <p:nvCxnSpPr>
          <p:cNvPr id="12" name="Straight Connector 11"/>
          <p:cNvCxnSpPr/>
          <p:nvPr/>
        </p:nvCxnSpPr>
        <p:spPr>
          <a:xfrm>
            <a:off x="5970668" y="4325239"/>
            <a:ext cx="5732842" cy="1"/>
          </a:xfrm>
          <a:prstGeom prst="line">
            <a:avLst/>
          </a:prstGeom>
          <a:ln w="76200" cmpd="sng">
            <a:solidFill>
              <a:srgbClr val="FFFF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5173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0715" y="6190043"/>
            <a:ext cx="8747138" cy="369332"/>
          </a:xfrm>
          <a:prstGeom prst="rect">
            <a:avLst/>
          </a:prstGeom>
          <a:noFill/>
        </p:spPr>
        <p:txBody>
          <a:bodyPr wrap="square" rtlCol="0">
            <a:spAutoFit/>
          </a:bodyPr>
          <a:lstStyle/>
          <a:p>
            <a:pPr algn="ctr"/>
            <a:r>
              <a:rPr lang="en-US" i="1" dirty="0"/>
              <a:t>Data from Steffen et al. (2015a)</a:t>
            </a:r>
          </a:p>
        </p:txBody>
      </p:sp>
      <p:sp>
        <p:nvSpPr>
          <p:cNvPr id="7" name="TextBox 6"/>
          <p:cNvSpPr txBox="1"/>
          <p:nvPr/>
        </p:nvSpPr>
        <p:spPr>
          <a:xfrm>
            <a:off x="6290374" y="3052563"/>
            <a:ext cx="2475358" cy="830997"/>
          </a:xfrm>
          <a:prstGeom prst="rect">
            <a:avLst/>
          </a:prstGeom>
          <a:noFill/>
        </p:spPr>
        <p:txBody>
          <a:bodyPr wrap="none" rtlCol="0">
            <a:spAutoFit/>
          </a:bodyPr>
          <a:lstStyle/>
          <a:p>
            <a:pPr algn="r"/>
            <a:r>
              <a:rPr lang="en-US" sz="2400" i="1" dirty="0">
                <a:solidFill>
                  <a:schemeClr val="bg1"/>
                </a:solidFill>
              </a:rPr>
              <a:t>…from burning </a:t>
            </a:r>
          </a:p>
          <a:p>
            <a:pPr algn="r"/>
            <a:r>
              <a:rPr lang="en-US" sz="2400" i="1" dirty="0">
                <a:solidFill>
                  <a:schemeClr val="bg1"/>
                </a:solidFill>
              </a:rPr>
              <a:t>fossil fuels</a:t>
            </a:r>
          </a:p>
        </p:txBody>
      </p:sp>
      <p:graphicFrame>
        <p:nvGraphicFramePr>
          <p:cNvPr id="10" name="Chart 9"/>
          <p:cNvGraphicFramePr>
            <a:graphicFrameLocks/>
          </p:cNvGraphicFramePr>
          <p:nvPr>
            <p:extLst>
              <p:ext uri="{D42A27DB-BD31-4B8C-83A1-F6EECF244321}">
                <p14:modId xmlns:p14="http://schemas.microsoft.com/office/powerpoint/2010/main" val="4050584725"/>
              </p:ext>
            </p:extLst>
          </p:nvPr>
        </p:nvGraphicFramePr>
        <p:xfrm>
          <a:off x="4485356" y="247429"/>
          <a:ext cx="7305879" cy="5627375"/>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a:spLocks noGrp="1"/>
          </p:cNvSpPr>
          <p:nvPr>
            <p:ph type="title"/>
          </p:nvPr>
        </p:nvSpPr>
        <p:spPr>
          <a:xfrm>
            <a:off x="544870" y="1830307"/>
            <a:ext cx="4040251" cy="2444512"/>
          </a:xfrm>
        </p:spPr>
        <p:txBody>
          <a:bodyPr anchor="t">
            <a:normAutofit fontScale="90000"/>
          </a:bodyPr>
          <a:lstStyle/>
          <a:p>
            <a:pPr>
              <a:lnSpc>
                <a:spcPct val="130000"/>
              </a:lnSpc>
            </a:pPr>
            <a:r>
              <a:rPr lang="en-US" b="1" cap="none" dirty="0">
                <a:solidFill>
                  <a:srgbClr val="00B0F0"/>
                </a:solidFill>
              </a:rPr>
              <a:t>Carbon dioxide </a:t>
            </a:r>
            <a:r>
              <a:rPr lang="en-US" b="1" cap="none" dirty="0">
                <a:solidFill>
                  <a:srgbClr val="FFFFFF"/>
                </a:solidFill>
              </a:rPr>
              <a:t>in atmosphere far exceeds </a:t>
            </a:r>
            <a:r>
              <a:rPr lang="en-US" b="1" cap="none" dirty="0">
                <a:solidFill>
                  <a:srgbClr val="FFFF00"/>
                </a:solidFill>
              </a:rPr>
              <a:t>natural levels</a:t>
            </a:r>
          </a:p>
        </p:txBody>
      </p:sp>
      <p:cxnSp>
        <p:nvCxnSpPr>
          <p:cNvPr id="12" name="Straight Connector 11"/>
          <p:cNvCxnSpPr/>
          <p:nvPr/>
        </p:nvCxnSpPr>
        <p:spPr>
          <a:xfrm>
            <a:off x="5732132" y="4325239"/>
            <a:ext cx="5732842" cy="1"/>
          </a:xfrm>
          <a:prstGeom prst="line">
            <a:avLst/>
          </a:prstGeom>
          <a:ln w="76200" cmpd="sng">
            <a:solidFill>
              <a:srgbClr val="FFFF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C433A3E-E97C-4049-B425-78142EF57967}"/>
              </a:ext>
            </a:extLst>
          </p:cNvPr>
          <p:cNvCxnSpPr>
            <a:cxnSpLocks/>
          </p:cNvCxnSpPr>
          <p:nvPr/>
        </p:nvCxnSpPr>
        <p:spPr>
          <a:xfrm flipV="1">
            <a:off x="10866782" y="1"/>
            <a:ext cx="964209" cy="2186608"/>
          </a:xfrm>
          <a:prstGeom prst="straightConnector1">
            <a:avLst/>
          </a:prstGeom>
          <a:ln w="2063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Mauna Loa CO2">
            <a:extLst>
              <a:ext uri="{FF2B5EF4-FFF2-40B4-BE49-F238E27FC236}">
                <a16:creationId xmlns:a16="http://schemas.microsoft.com/office/drawing/2014/main" id="{1D83A183-8A22-44FE-30E3-86C5ED350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492FF52-596A-6B4C-A246-99138954F962}"/>
              </a:ext>
            </a:extLst>
          </p:cNvPr>
          <p:cNvSpPr txBox="1"/>
          <p:nvPr/>
        </p:nvSpPr>
        <p:spPr>
          <a:xfrm>
            <a:off x="7527234" y="1501686"/>
            <a:ext cx="1508674" cy="2308324"/>
          </a:xfrm>
          <a:prstGeom prst="rect">
            <a:avLst/>
          </a:prstGeom>
          <a:solidFill>
            <a:schemeClr val="tx1"/>
          </a:solidFill>
        </p:spPr>
        <p:txBody>
          <a:bodyPr wrap="square" rtlCol="0">
            <a:spAutoFit/>
          </a:bodyPr>
          <a:lstStyle/>
          <a:p>
            <a:pPr algn="r"/>
            <a:r>
              <a:rPr lang="en-US" sz="2400" b="1" dirty="0">
                <a:solidFill>
                  <a:srgbClr val="C00000"/>
                </a:solidFill>
              </a:rPr>
              <a:t>419 ppm</a:t>
            </a:r>
          </a:p>
          <a:p>
            <a:pPr algn="r"/>
            <a:r>
              <a:rPr lang="en-US" sz="2400" b="1" dirty="0">
                <a:solidFill>
                  <a:srgbClr val="C00000"/>
                </a:solidFill>
              </a:rPr>
              <a:t>9/29/23</a:t>
            </a:r>
          </a:p>
          <a:p>
            <a:pPr algn="r"/>
            <a:endParaRPr lang="en-US" sz="2400" b="1" i="1" dirty="0">
              <a:solidFill>
                <a:srgbClr val="C00000"/>
              </a:solidFill>
            </a:endParaRPr>
          </a:p>
          <a:p>
            <a:pPr algn="r"/>
            <a:r>
              <a:rPr lang="en-US" sz="2400" b="1" i="1" dirty="0">
                <a:solidFill>
                  <a:srgbClr val="C00000"/>
                </a:solidFill>
              </a:rPr>
              <a:t>Summer high was 424</a:t>
            </a:r>
          </a:p>
        </p:txBody>
      </p:sp>
      <p:sp>
        <p:nvSpPr>
          <p:cNvPr id="17" name="Oval 16">
            <a:extLst>
              <a:ext uri="{FF2B5EF4-FFF2-40B4-BE49-F238E27FC236}">
                <a16:creationId xmlns:a16="http://schemas.microsoft.com/office/drawing/2014/main" id="{03258448-3BEB-1544-9223-6B216EB86A10}"/>
              </a:ext>
            </a:extLst>
          </p:cNvPr>
          <p:cNvSpPr/>
          <p:nvPr/>
        </p:nvSpPr>
        <p:spPr>
          <a:xfrm>
            <a:off x="7790169" y="770948"/>
            <a:ext cx="808384" cy="830997"/>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FBEDDA-57A9-5A4B-B0D3-A69F30F20E60}"/>
              </a:ext>
            </a:extLst>
          </p:cNvPr>
          <p:cNvSpPr txBox="1"/>
          <p:nvPr/>
        </p:nvSpPr>
        <p:spPr>
          <a:xfrm>
            <a:off x="238681" y="6201645"/>
            <a:ext cx="4246675" cy="369332"/>
          </a:xfrm>
          <a:prstGeom prst="rect">
            <a:avLst/>
          </a:prstGeom>
          <a:noFill/>
        </p:spPr>
        <p:txBody>
          <a:bodyPr wrap="non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https://gml.noaa.gov/ccgg/trends/</a:t>
            </a:r>
            <a:r>
              <a:rPr lang="en-US" dirty="0">
                <a:solidFill>
                  <a:schemeClr val="bg1"/>
                </a:solidFill>
              </a:rPr>
              <a:t> </a:t>
            </a:r>
          </a:p>
        </p:txBody>
      </p:sp>
    </p:spTree>
    <p:extLst>
      <p:ext uri="{BB962C8B-B14F-4D97-AF65-F5344CB8AC3E}">
        <p14:creationId xmlns:p14="http://schemas.microsoft.com/office/powerpoint/2010/main" val="133293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82138" y="3238094"/>
            <a:ext cx="2475358" cy="830997"/>
          </a:xfrm>
          <a:prstGeom prst="rect">
            <a:avLst/>
          </a:prstGeom>
          <a:noFill/>
        </p:spPr>
        <p:txBody>
          <a:bodyPr wrap="none" rtlCol="0">
            <a:spAutoFit/>
          </a:bodyPr>
          <a:lstStyle/>
          <a:p>
            <a:pPr algn="r"/>
            <a:r>
              <a:rPr lang="en-US" sz="2400" i="1" dirty="0">
                <a:solidFill>
                  <a:schemeClr val="bg1"/>
                </a:solidFill>
              </a:rPr>
              <a:t>…from burning </a:t>
            </a:r>
          </a:p>
          <a:p>
            <a:pPr algn="r"/>
            <a:r>
              <a:rPr lang="en-US" sz="2400" i="1" dirty="0">
                <a:solidFill>
                  <a:schemeClr val="bg1"/>
                </a:solidFill>
              </a:rPr>
              <a:t>fossil fuels</a:t>
            </a:r>
          </a:p>
        </p:txBody>
      </p:sp>
      <p:sp>
        <p:nvSpPr>
          <p:cNvPr id="11" name="Title 1"/>
          <p:cNvSpPr>
            <a:spLocks noGrp="1"/>
          </p:cNvSpPr>
          <p:nvPr>
            <p:ph type="title"/>
          </p:nvPr>
        </p:nvSpPr>
        <p:spPr>
          <a:xfrm>
            <a:off x="229400" y="1778699"/>
            <a:ext cx="4040251" cy="2444512"/>
          </a:xfrm>
          <a:ln>
            <a:noFill/>
          </a:ln>
        </p:spPr>
        <p:txBody>
          <a:bodyPr anchor="t">
            <a:normAutofit fontScale="90000"/>
          </a:bodyPr>
          <a:lstStyle/>
          <a:p>
            <a:pPr>
              <a:lnSpc>
                <a:spcPct val="130000"/>
              </a:lnSpc>
            </a:pPr>
            <a:r>
              <a:rPr lang="en-US" b="1" cap="none" dirty="0">
                <a:solidFill>
                  <a:srgbClr val="7030A0"/>
                </a:solidFill>
              </a:rPr>
              <a:t>Temperatures</a:t>
            </a:r>
            <a:r>
              <a:rPr lang="en-US" b="1" cap="none" dirty="0">
                <a:solidFill>
                  <a:srgbClr val="FFFFFF"/>
                </a:solidFill>
              </a:rPr>
              <a:t> have risen with </a:t>
            </a:r>
            <a:r>
              <a:rPr lang="en-US" b="1" cap="none" dirty="0">
                <a:solidFill>
                  <a:srgbClr val="00B0F0"/>
                </a:solidFill>
              </a:rPr>
              <a:t>carbon dioxide </a:t>
            </a:r>
            <a:r>
              <a:rPr lang="en-US" b="1" cap="none" dirty="0">
                <a:solidFill>
                  <a:srgbClr val="FFFFFF"/>
                </a:solidFill>
              </a:rPr>
              <a:t>over the last century</a:t>
            </a:r>
          </a:p>
        </p:txBody>
      </p:sp>
      <p:pic>
        <p:nvPicPr>
          <p:cNvPr id="3" name="Picture 2" descr="A graph showing the temperature of the earth&#10;&#10;Description automatically generated">
            <a:extLst>
              <a:ext uri="{FF2B5EF4-FFF2-40B4-BE49-F238E27FC236}">
                <a16:creationId xmlns:a16="http://schemas.microsoft.com/office/drawing/2014/main" id="{D7175E40-E2B3-5993-899A-BEA2F1243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810778"/>
            <a:ext cx="7772400" cy="5486400"/>
          </a:xfrm>
          <a:prstGeom prst="rect">
            <a:avLst/>
          </a:prstGeom>
        </p:spPr>
      </p:pic>
    </p:spTree>
    <p:extLst>
      <p:ext uri="{BB962C8B-B14F-4D97-AF65-F5344CB8AC3E}">
        <p14:creationId xmlns:p14="http://schemas.microsoft.com/office/powerpoint/2010/main" val="2455060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application&#10;&#10;Description automatically generated">
            <a:extLst>
              <a:ext uri="{FF2B5EF4-FFF2-40B4-BE49-F238E27FC236}">
                <a16:creationId xmlns:a16="http://schemas.microsoft.com/office/drawing/2014/main" id="{BBB7A0F2-A5CB-314B-8B27-A356A4172FF2}"/>
              </a:ext>
            </a:extLst>
          </p:cNvPr>
          <p:cNvPicPr>
            <a:picLocks noGrp="1" noChangeAspect="1"/>
          </p:cNvPicPr>
          <p:nvPr>
            <p:ph sz="quarter" idx="4294967295"/>
          </p:nvPr>
        </p:nvPicPr>
        <p:blipFill>
          <a:blip r:embed="rId2" cstate="screen">
            <a:extLst>
              <a:ext uri="{28A0092B-C50C-407E-A947-70E740481C1C}">
                <a14:useLocalDpi xmlns:a14="http://schemas.microsoft.com/office/drawing/2010/main"/>
              </a:ext>
            </a:extLst>
          </a:blip>
          <a:stretch>
            <a:fillRect/>
          </a:stretch>
        </p:blipFill>
        <p:spPr>
          <a:xfrm>
            <a:off x="0" y="-928688"/>
            <a:ext cx="11156950" cy="7786688"/>
          </a:xfrm>
        </p:spPr>
      </p:pic>
      <p:sp>
        <p:nvSpPr>
          <p:cNvPr id="6" name="Rectangle 5">
            <a:extLst>
              <a:ext uri="{FF2B5EF4-FFF2-40B4-BE49-F238E27FC236}">
                <a16:creationId xmlns:a16="http://schemas.microsoft.com/office/drawing/2014/main" id="{309B4EBD-02E1-BE45-9040-38F56A228546}"/>
              </a:ext>
            </a:extLst>
          </p:cNvPr>
          <p:cNvSpPr/>
          <p:nvPr/>
        </p:nvSpPr>
        <p:spPr>
          <a:xfrm>
            <a:off x="9129008" y="6373690"/>
            <a:ext cx="3552669" cy="369332"/>
          </a:xfrm>
          <a:prstGeom prst="rect">
            <a:avLst/>
          </a:prstGeom>
        </p:spPr>
        <p:txBody>
          <a:bodyPr wrap="square">
            <a:spAutoFit/>
          </a:bodyPr>
          <a:lstStyle/>
          <a:p>
            <a:r>
              <a:rPr lang="en-US" dirty="0">
                <a:hlinkClick r:id="rId3"/>
              </a:rPr>
              <a:t>www.anthropocene.info</a:t>
            </a:r>
            <a:r>
              <a:rPr lang="en-US" dirty="0"/>
              <a:t> </a:t>
            </a:r>
          </a:p>
        </p:txBody>
      </p:sp>
    </p:spTree>
    <p:extLst>
      <p:ext uri="{BB962C8B-B14F-4D97-AF65-F5344CB8AC3E}">
        <p14:creationId xmlns:p14="http://schemas.microsoft.com/office/powerpoint/2010/main" val="183068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quarter" idx="4294967295"/>
          </p:nvPr>
        </p:nvPicPr>
        <p:blipFill rotWithShape="1">
          <a:blip r:embed="rId3" cstate="screen">
            <a:extLst>
              <a:ext uri="{BEBA8EAE-BF5A-486C-A8C5-ECC9F3942E4B}">
                <a14:imgProps xmlns:a14="http://schemas.microsoft.com/office/drawing/2010/main">
                  <a14:imgLayer r:embed="rId4">
                    <a14:imgEffect>
                      <a14:backgroundRemoval t="0" b="98932" l="0" r="99390"/>
                    </a14:imgEffect>
                  </a14:imgLayer>
                </a14:imgProps>
              </a:ext>
              <a:ext uri="{28A0092B-C50C-407E-A947-70E740481C1C}">
                <a14:useLocalDpi xmlns:a14="http://schemas.microsoft.com/office/drawing/2010/main"/>
              </a:ext>
            </a:extLst>
          </a:blip>
          <a:srcRect/>
          <a:stretch/>
        </p:blipFill>
        <p:spPr>
          <a:xfrm>
            <a:off x="5022850" y="0"/>
            <a:ext cx="7169150" cy="6835775"/>
          </a:xfrm>
        </p:spPr>
      </p:pic>
      <p:sp>
        <p:nvSpPr>
          <p:cNvPr id="3" name="Title 2"/>
          <p:cNvSpPr>
            <a:spLocks noGrp="1"/>
          </p:cNvSpPr>
          <p:nvPr>
            <p:ph type="title" idx="4294967295"/>
          </p:nvPr>
        </p:nvSpPr>
        <p:spPr>
          <a:xfrm>
            <a:off x="410818" y="1426127"/>
            <a:ext cx="3167270" cy="4441825"/>
          </a:xfrm>
        </p:spPr>
        <p:txBody>
          <a:bodyPr anchor="t"/>
          <a:lstStyle/>
          <a:p>
            <a:r>
              <a:rPr lang="en-US" dirty="0"/>
              <a:t>One </a:t>
            </a:r>
            <a:br>
              <a:rPr lang="en-US" dirty="0"/>
            </a:br>
            <a:r>
              <a:rPr lang="en-US" dirty="0"/>
              <a:t>Planet Earth</a:t>
            </a:r>
          </a:p>
        </p:txBody>
      </p:sp>
      <p:sp>
        <p:nvSpPr>
          <p:cNvPr id="13" name="TextBox 12"/>
          <p:cNvSpPr txBox="1"/>
          <p:nvPr/>
        </p:nvSpPr>
        <p:spPr>
          <a:xfrm>
            <a:off x="10050067" y="6379442"/>
            <a:ext cx="2141933" cy="338554"/>
          </a:xfrm>
          <a:prstGeom prst="rect">
            <a:avLst/>
          </a:prstGeom>
          <a:noFill/>
        </p:spPr>
        <p:txBody>
          <a:bodyPr wrap="none" rtlCol="0">
            <a:spAutoFit/>
          </a:bodyPr>
          <a:lstStyle/>
          <a:p>
            <a:r>
              <a:rPr lang="en-US" sz="1600" i="1" dirty="0"/>
              <a:t>Image credit: NASA</a:t>
            </a:r>
          </a:p>
        </p:txBody>
      </p:sp>
    </p:spTree>
    <p:extLst>
      <p:ext uri="{BB962C8B-B14F-4D97-AF65-F5344CB8AC3E}">
        <p14:creationId xmlns:p14="http://schemas.microsoft.com/office/powerpoint/2010/main" val="4206916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1">
            <a:extLst>
              <a:ext uri="{FF2B5EF4-FFF2-40B4-BE49-F238E27FC236}">
                <a16:creationId xmlns:a16="http://schemas.microsoft.com/office/drawing/2014/main" id="{03EF59C9-A298-CE44-84D9-CD870FD9F30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98932" l="0" r="99390"/>
                    </a14:imgEffect>
                  </a14:imgLayer>
                </a14:imgProps>
              </a:ext>
              <a:ext uri="{28A0092B-C50C-407E-A947-70E740481C1C}">
                <a14:useLocalDpi xmlns:a14="http://schemas.microsoft.com/office/drawing/2010/main"/>
              </a:ext>
            </a:extLst>
          </a:blip>
          <a:srcRect/>
          <a:stretch/>
        </p:blipFill>
        <p:spPr>
          <a:xfrm>
            <a:off x="6096000" y="1060690"/>
            <a:ext cx="6934146" cy="6611699"/>
          </a:xfrm>
          <a:prstGeom prst="rect">
            <a:avLst/>
          </a:prstGeom>
        </p:spPr>
      </p:pic>
      <p:sp>
        <p:nvSpPr>
          <p:cNvPr id="2" name="Title 1"/>
          <p:cNvSpPr>
            <a:spLocks noGrp="1"/>
          </p:cNvSpPr>
          <p:nvPr>
            <p:ph type="title"/>
          </p:nvPr>
        </p:nvSpPr>
        <p:spPr>
          <a:xfrm>
            <a:off x="2895600" y="764373"/>
            <a:ext cx="8610600" cy="1293028"/>
          </a:xfrm>
        </p:spPr>
        <p:txBody>
          <a:bodyPr>
            <a:normAutofit/>
          </a:bodyPr>
          <a:lstStyle/>
          <a:p>
            <a:r>
              <a:rPr lang="en-US"/>
              <a:t>Entering The Anthropocene…</a:t>
            </a:r>
            <a:endParaRPr lang="en-US" dirty="0"/>
          </a:p>
        </p:txBody>
      </p:sp>
      <p:graphicFrame>
        <p:nvGraphicFramePr>
          <p:cNvPr id="5" name="Content Placeholder 2">
            <a:extLst>
              <a:ext uri="{FF2B5EF4-FFF2-40B4-BE49-F238E27FC236}">
                <a16:creationId xmlns:a16="http://schemas.microsoft.com/office/drawing/2014/main" id="{F7AEC73E-CCFA-4B48-8B58-CFDDA154B4C7}"/>
              </a:ext>
            </a:extLst>
          </p:cNvPr>
          <p:cNvGraphicFramePr>
            <a:graphicFrameLocks noGrp="1"/>
          </p:cNvGraphicFramePr>
          <p:nvPr>
            <p:ph sz="quarter" idx="13"/>
            <p:extLst>
              <p:ext uri="{D42A27DB-BD31-4B8C-83A1-F6EECF244321}">
                <p14:modId xmlns:p14="http://schemas.microsoft.com/office/powerpoint/2010/main" val="2721394493"/>
              </p:ext>
            </p:extLst>
          </p:nvPr>
        </p:nvGraphicFramePr>
        <p:xfrm>
          <a:off x="677332" y="2194560"/>
          <a:ext cx="5908997" cy="4024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5" descr="Group of people with solid fill">
            <a:extLst>
              <a:ext uri="{FF2B5EF4-FFF2-40B4-BE49-F238E27FC236}">
                <a16:creationId xmlns:a16="http://schemas.microsoft.com/office/drawing/2014/main" id="{38EB8A8B-9289-1A4D-809F-B46B70CE343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10535" y="1757362"/>
            <a:ext cx="4881465" cy="4881465"/>
          </a:xfrm>
          <a:prstGeom prst="rect">
            <a:avLst/>
          </a:prstGeom>
        </p:spPr>
      </p:pic>
    </p:spTree>
    <p:extLst>
      <p:ext uri="{BB962C8B-B14F-4D97-AF65-F5344CB8AC3E}">
        <p14:creationId xmlns:p14="http://schemas.microsoft.com/office/powerpoint/2010/main" val="1567668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446760" y="3199994"/>
            <a:ext cx="2462534" cy="1200329"/>
          </a:xfrm>
          <a:prstGeom prst="rect">
            <a:avLst/>
          </a:prstGeom>
          <a:noFill/>
        </p:spPr>
        <p:txBody>
          <a:bodyPr wrap="none" rtlCol="0">
            <a:spAutoFit/>
          </a:bodyPr>
          <a:lstStyle/>
          <a:p>
            <a:pPr algn="r"/>
            <a:r>
              <a:rPr lang="en-US" sz="2400" i="1" dirty="0">
                <a:solidFill>
                  <a:schemeClr val="bg1"/>
                </a:solidFill>
              </a:rPr>
              <a:t>…80% urban in </a:t>
            </a:r>
          </a:p>
          <a:p>
            <a:pPr algn="r"/>
            <a:r>
              <a:rPr lang="en-US" sz="2400" i="1" dirty="0">
                <a:solidFill>
                  <a:schemeClr val="bg1"/>
                </a:solidFill>
              </a:rPr>
              <a:t>industrialized </a:t>
            </a:r>
          </a:p>
          <a:p>
            <a:pPr algn="r"/>
            <a:r>
              <a:rPr lang="en-US" sz="2400" i="1" dirty="0">
                <a:solidFill>
                  <a:schemeClr val="bg1"/>
                </a:solidFill>
              </a:rPr>
              <a:t>nations</a:t>
            </a:r>
          </a:p>
        </p:txBody>
      </p:sp>
      <p:pic>
        <p:nvPicPr>
          <p:cNvPr id="4" name="Picture 3" descr="A graph showing the number of population&#10;&#10;Description automatically generated">
            <a:extLst>
              <a:ext uri="{FF2B5EF4-FFF2-40B4-BE49-F238E27FC236}">
                <a16:creationId xmlns:a16="http://schemas.microsoft.com/office/drawing/2014/main" id="{D2054E3E-DF74-4B80-ACB9-AB10E0AAE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082" y="411"/>
            <a:ext cx="9714918" cy="6857589"/>
          </a:xfrm>
          <a:prstGeom prst="rect">
            <a:avLst/>
          </a:prstGeom>
        </p:spPr>
      </p:pic>
      <p:sp>
        <p:nvSpPr>
          <p:cNvPr id="14" name="Title 1"/>
          <p:cNvSpPr>
            <a:spLocks noGrp="1"/>
          </p:cNvSpPr>
          <p:nvPr>
            <p:ph type="title"/>
          </p:nvPr>
        </p:nvSpPr>
        <p:spPr>
          <a:xfrm>
            <a:off x="3071992" y="1554773"/>
            <a:ext cx="5442616" cy="2444512"/>
          </a:xfrm>
        </p:spPr>
        <p:txBody>
          <a:bodyPr anchor="t">
            <a:normAutofit/>
          </a:bodyPr>
          <a:lstStyle/>
          <a:p>
            <a:pPr>
              <a:lnSpc>
                <a:spcPct val="130000"/>
              </a:lnSpc>
            </a:pPr>
            <a:r>
              <a:rPr lang="en-US" b="1" cap="none" dirty="0">
                <a:solidFill>
                  <a:schemeClr val="bg1"/>
                </a:solidFill>
              </a:rPr>
              <a:t>The Anthropocene </a:t>
            </a:r>
            <a:br>
              <a:rPr lang="en-US" b="1" cap="none" dirty="0">
                <a:solidFill>
                  <a:schemeClr val="bg1"/>
                </a:solidFill>
              </a:rPr>
            </a:br>
            <a:r>
              <a:rPr lang="en-US" b="1" cap="none" dirty="0">
                <a:solidFill>
                  <a:schemeClr val="bg1"/>
                </a:solidFill>
              </a:rPr>
              <a:t>is happening in </a:t>
            </a:r>
            <a:br>
              <a:rPr lang="en-US" b="1" cap="none" dirty="0">
                <a:solidFill>
                  <a:schemeClr val="bg1"/>
                </a:solidFill>
              </a:rPr>
            </a:br>
            <a:r>
              <a:rPr lang="en-US" b="1" cap="none" dirty="0">
                <a:solidFill>
                  <a:schemeClr val="bg1"/>
                </a:solidFill>
              </a:rPr>
              <a:t>urban areas</a:t>
            </a:r>
          </a:p>
        </p:txBody>
      </p:sp>
      <p:pic>
        <p:nvPicPr>
          <p:cNvPr id="3" name="Graphic 2" descr="City with solid fill">
            <a:extLst>
              <a:ext uri="{FF2B5EF4-FFF2-40B4-BE49-F238E27FC236}">
                <a16:creationId xmlns:a16="http://schemas.microsoft.com/office/drawing/2014/main" id="{4F26C367-8225-464D-A7BC-84F03504DC9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008" y="2458457"/>
            <a:ext cx="1941866" cy="1941866"/>
          </a:xfrm>
          <a:prstGeom prst="rect">
            <a:avLst/>
          </a:prstGeom>
        </p:spPr>
      </p:pic>
    </p:spTree>
    <p:extLst>
      <p:ext uri="{BB962C8B-B14F-4D97-AF65-F5344CB8AC3E}">
        <p14:creationId xmlns:p14="http://schemas.microsoft.com/office/powerpoint/2010/main" val="507806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40066" y="4322598"/>
            <a:ext cx="4063933" cy="1200329"/>
          </a:xfrm>
          <a:prstGeom prst="rect">
            <a:avLst/>
          </a:prstGeom>
          <a:noFill/>
        </p:spPr>
        <p:txBody>
          <a:bodyPr wrap="none" rtlCol="0">
            <a:spAutoFit/>
          </a:bodyPr>
          <a:lstStyle/>
          <a:p>
            <a:r>
              <a:rPr lang="en-US" sz="7200" b="1" i="1" dirty="0">
                <a:solidFill>
                  <a:srgbClr val="0070C0"/>
                </a:solidFill>
              </a:rPr>
              <a:t>inclusive</a:t>
            </a:r>
          </a:p>
        </p:txBody>
      </p:sp>
      <p:sp>
        <p:nvSpPr>
          <p:cNvPr id="3" name="TextBox 2"/>
          <p:cNvSpPr txBox="1"/>
          <p:nvPr/>
        </p:nvSpPr>
        <p:spPr>
          <a:xfrm>
            <a:off x="2553057" y="2268444"/>
            <a:ext cx="5024132" cy="1200329"/>
          </a:xfrm>
          <a:prstGeom prst="rect">
            <a:avLst/>
          </a:prstGeom>
          <a:noFill/>
        </p:spPr>
        <p:txBody>
          <a:bodyPr wrap="none" rtlCol="0">
            <a:spAutoFit/>
          </a:bodyPr>
          <a:lstStyle/>
          <a:p>
            <a:r>
              <a:rPr lang="en-US" sz="7200" b="1" i="1" dirty="0">
                <a:solidFill>
                  <a:srgbClr val="2A9A18"/>
                </a:solidFill>
              </a:rPr>
              <a:t>ecological</a:t>
            </a:r>
          </a:p>
        </p:txBody>
      </p:sp>
      <p:sp>
        <p:nvSpPr>
          <p:cNvPr id="4" name="TextBox 3"/>
          <p:cNvSpPr txBox="1"/>
          <p:nvPr/>
        </p:nvSpPr>
        <p:spPr>
          <a:xfrm>
            <a:off x="6745871" y="967832"/>
            <a:ext cx="1662635" cy="1200329"/>
          </a:xfrm>
          <a:prstGeom prst="rect">
            <a:avLst/>
          </a:prstGeom>
          <a:noFill/>
        </p:spPr>
        <p:txBody>
          <a:bodyPr wrap="none" rtlCol="0">
            <a:spAutoFit/>
          </a:bodyPr>
          <a:lstStyle/>
          <a:p>
            <a:r>
              <a:rPr lang="en-US" sz="7200" b="1" i="1" dirty="0">
                <a:solidFill>
                  <a:schemeClr val="accent3"/>
                </a:solidFill>
              </a:rPr>
              <a:t>just</a:t>
            </a:r>
          </a:p>
        </p:txBody>
      </p:sp>
      <p:sp>
        <p:nvSpPr>
          <p:cNvPr id="6" name="TextBox 5"/>
          <p:cNvSpPr txBox="1"/>
          <p:nvPr/>
        </p:nvSpPr>
        <p:spPr>
          <a:xfrm>
            <a:off x="6527800" y="2968381"/>
            <a:ext cx="5163593" cy="1107996"/>
          </a:xfrm>
          <a:prstGeom prst="rect">
            <a:avLst/>
          </a:prstGeom>
          <a:noFill/>
        </p:spPr>
        <p:txBody>
          <a:bodyPr wrap="none" rtlCol="0">
            <a:spAutoFit/>
          </a:bodyPr>
          <a:lstStyle/>
          <a:p>
            <a:r>
              <a:rPr lang="en-US" sz="6600" b="1" i="1" dirty="0">
                <a:solidFill>
                  <a:schemeClr val="accent1"/>
                </a:solidFill>
              </a:rPr>
              <a:t>economical</a:t>
            </a:r>
          </a:p>
        </p:txBody>
      </p:sp>
      <p:sp>
        <p:nvSpPr>
          <p:cNvPr id="7" name="TextBox 6">
            <a:extLst>
              <a:ext uri="{FF2B5EF4-FFF2-40B4-BE49-F238E27FC236}">
                <a16:creationId xmlns:a16="http://schemas.microsoft.com/office/drawing/2014/main" id="{E5224755-5638-0E42-9DC9-0D092CE43866}"/>
              </a:ext>
            </a:extLst>
          </p:cNvPr>
          <p:cNvSpPr txBox="1"/>
          <p:nvPr/>
        </p:nvSpPr>
        <p:spPr>
          <a:xfrm>
            <a:off x="625923" y="3372020"/>
            <a:ext cx="6370655" cy="1446550"/>
          </a:xfrm>
          <a:prstGeom prst="rect">
            <a:avLst/>
          </a:prstGeom>
          <a:noFill/>
        </p:spPr>
        <p:txBody>
          <a:bodyPr wrap="none" rtlCol="0">
            <a:spAutoFit/>
          </a:bodyPr>
          <a:lstStyle/>
          <a:p>
            <a:r>
              <a:rPr lang="en-US" sz="8800" b="1" i="1" dirty="0">
                <a:solidFill>
                  <a:schemeClr val="accent5"/>
                </a:solidFill>
              </a:rPr>
              <a:t>sustainable</a:t>
            </a:r>
          </a:p>
        </p:txBody>
      </p:sp>
      <p:sp>
        <p:nvSpPr>
          <p:cNvPr id="8" name="TextBox 7">
            <a:extLst>
              <a:ext uri="{FF2B5EF4-FFF2-40B4-BE49-F238E27FC236}">
                <a16:creationId xmlns:a16="http://schemas.microsoft.com/office/drawing/2014/main" id="{A6732877-2B6F-094D-83D9-0D78576ADB6A}"/>
              </a:ext>
            </a:extLst>
          </p:cNvPr>
          <p:cNvSpPr txBox="1"/>
          <p:nvPr/>
        </p:nvSpPr>
        <p:spPr>
          <a:xfrm>
            <a:off x="7488289" y="1521831"/>
            <a:ext cx="4315605" cy="1446550"/>
          </a:xfrm>
          <a:prstGeom prst="rect">
            <a:avLst/>
          </a:prstGeom>
          <a:noFill/>
        </p:spPr>
        <p:txBody>
          <a:bodyPr wrap="none" rtlCol="0">
            <a:spAutoFit/>
          </a:bodyPr>
          <a:lstStyle/>
          <a:p>
            <a:r>
              <a:rPr lang="en-US" sz="8800" b="1" i="1" dirty="0">
                <a:solidFill>
                  <a:schemeClr val="accent6"/>
                </a:solidFill>
              </a:rPr>
              <a:t>resilient</a:t>
            </a:r>
          </a:p>
        </p:txBody>
      </p:sp>
    </p:spTree>
    <p:extLst>
      <p:ext uri="{BB962C8B-B14F-4D97-AF65-F5344CB8AC3E}">
        <p14:creationId xmlns:p14="http://schemas.microsoft.com/office/powerpoint/2010/main" val="906025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AD435D65-E643-4035-87B7-B9A118984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8E1E3C-F8D2-4308-8393-52DAD3872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B6081D4-5F83-4C05-AFFE-1395456D38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29A9CE89-5BEA-4699-AEAA-51CEC2198E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a:stretch/>
        </p:blipFill>
        <p:spPr>
          <a:xfrm>
            <a:off x="0" y="4375150"/>
            <a:ext cx="4636008" cy="2482850"/>
          </a:xfrm>
          <a:prstGeom prst="rect">
            <a:avLst/>
          </a:prstGeom>
        </p:spPr>
      </p:pic>
      <p:sp>
        <p:nvSpPr>
          <p:cNvPr id="2" name="Title 1"/>
          <p:cNvSpPr>
            <a:spLocks noGrp="1"/>
          </p:cNvSpPr>
          <p:nvPr>
            <p:ph type="title"/>
          </p:nvPr>
        </p:nvSpPr>
        <p:spPr>
          <a:xfrm>
            <a:off x="685800" y="1066163"/>
            <a:ext cx="3306744" cy="5148371"/>
          </a:xfrm>
        </p:spPr>
        <p:txBody>
          <a:bodyPr>
            <a:normAutofit/>
          </a:bodyPr>
          <a:lstStyle/>
          <a:p>
            <a:r>
              <a:rPr lang="en-US">
                <a:solidFill>
                  <a:schemeClr val="bg1"/>
                </a:solidFill>
              </a:rPr>
              <a:t>Rest of TODAY’s talk…</a:t>
            </a:r>
          </a:p>
        </p:txBody>
      </p:sp>
      <p:graphicFrame>
        <p:nvGraphicFramePr>
          <p:cNvPr id="5" name="Content Placeholder 2">
            <a:extLst>
              <a:ext uri="{FF2B5EF4-FFF2-40B4-BE49-F238E27FC236}">
                <a16:creationId xmlns:a16="http://schemas.microsoft.com/office/drawing/2014/main" id="{11A3491C-1450-417D-AA0E-75537753E798}"/>
              </a:ext>
            </a:extLst>
          </p:cNvPr>
          <p:cNvGraphicFramePr>
            <a:graphicFrameLocks noGrp="1"/>
          </p:cNvGraphicFramePr>
          <p:nvPr>
            <p:ph sz="quarter" idx="13"/>
            <p:extLst>
              <p:ext uri="{D42A27DB-BD31-4B8C-83A1-F6EECF244321}">
                <p14:modId xmlns:p14="http://schemas.microsoft.com/office/powerpoint/2010/main" val="497490641"/>
              </p:ext>
            </p:extLst>
          </p:nvPr>
        </p:nvGraphicFramePr>
        <p:xfrm>
          <a:off x="4886793" y="299803"/>
          <a:ext cx="7075357" cy="6310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4995999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D8DA-B1BC-5641-B32B-571738B98F0D}"/>
              </a:ext>
            </a:extLst>
          </p:cNvPr>
          <p:cNvSpPr>
            <a:spLocks noGrp="1"/>
          </p:cNvSpPr>
          <p:nvPr>
            <p:ph type="title"/>
          </p:nvPr>
        </p:nvSpPr>
        <p:spPr/>
        <p:txBody>
          <a:bodyPr>
            <a:normAutofit fontScale="90000"/>
          </a:bodyPr>
          <a:lstStyle/>
          <a:p>
            <a:r>
              <a:rPr lang="en-US" cap="none" dirty="0"/>
              <a:t>Creative Commons</a:t>
            </a:r>
            <a:br>
              <a:rPr lang="en-US" cap="none" dirty="0"/>
            </a:br>
            <a:r>
              <a:rPr lang="en-US" altLang="en-US" b="1" cap="none" dirty="0">
                <a:latin typeface="source sans pro" panose="020B0503030403020204" pitchFamily="34" charset="0"/>
              </a:rPr>
              <a:t>Attribution-</a:t>
            </a:r>
            <a:r>
              <a:rPr lang="en-US" altLang="en-US" b="1" cap="none" dirty="0" err="1">
                <a:latin typeface="source sans pro" panose="020B0503030403020204" pitchFamily="34" charset="0"/>
              </a:rPr>
              <a:t>NonCommercial</a:t>
            </a:r>
            <a:r>
              <a:rPr lang="en-US" altLang="en-US" b="1" cap="none" dirty="0">
                <a:latin typeface="source sans pro" panose="020B0503030403020204" pitchFamily="34" charset="0"/>
              </a:rPr>
              <a:t> CC BY-NC 4.0</a:t>
            </a:r>
            <a:endParaRPr lang="en-US" dirty="0"/>
          </a:p>
        </p:txBody>
      </p:sp>
      <p:sp>
        <p:nvSpPr>
          <p:cNvPr id="3" name="Content Placeholder 2">
            <a:extLst>
              <a:ext uri="{FF2B5EF4-FFF2-40B4-BE49-F238E27FC236}">
                <a16:creationId xmlns:a16="http://schemas.microsoft.com/office/drawing/2014/main" id="{0F925588-28E8-0640-92CE-A47866662632}"/>
              </a:ext>
            </a:extLst>
          </p:cNvPr>
          <p:cNvSpPr>
            <a:spLocks noGrp="1"/>
          </p:cNvSpPr>
          <p:nvPr>
            <p:ph idx="1"/>
          </p:nvPr>
        </p:nvSpPr>
        <p:spPr>
          <a:xfrm>
            <a:off x="685800" y="2194560"/>
            <a:ext cx="10820400" cy="3374967"/>
          </a:xfrm>
        </p:spPr>
        <p:txBody>
          <a:bodyPr/>
          <a:lstStyle/>
          <a:p>
            <a:pPr marL="0" indent="0">
              <a:buNone/>
            </a:pPr>
            <a:r>
              <a:rPr lang="en-US" dirty="0"/>
              <a:t>Please feel free to use versions of these slides for your own, non-commercial purposes as long as you cite this original presentation:</a:t>
            </a:r>
          </a:p>
          <a:p>
            <a:endParaRPr lang="en-US" dirty="0"/>
          </a:p>
          <a:p>
            <a:pPr marL="457200" indent="0">
              <a:buNone/>
              <a:tabLst>
                <a:tab pos="10512425" algn="l"/>
              </a:tabLst>
            </a:pPr>
            <a:r>
              <a:rPr lang="en-US" dirty="0"/>
              <a:t>Vogt J (2023) Meeting Critical Human Needs within our Community Forestry Capabilities, September 26 , 2023, Penn State Extension Urban Forestry Webinar [virtual presentation]</a:t>
            </a:r>
          </a:p>
          <a:p>
            <a:pPr marL="0" indent="0">
              <a:buNone/>
            </a:pPr>
            <a:endParaRPr lang="en-US" dirty="0"/>
          </a:p>
          <a:p>
            <a:pPr marL="0" indent="0">
              <a:buNone/>
            </a:pPr>
            <a:r>
              <a:rPr lang="en-US" dirty="0"/>
              <a:t>Feel free to contact me with any questions about usage and credit.</a:t>
            </a:r>
          </a:p>
          <a:p>
            <a:pPr marL="0" indent="0">
              <a:buNone/>
            </a:pPr>
            <a:endParaRPr lang="en-US" dirty="0"/>
          </a:p>
        </p:txBody>
      </p:sp>
      <p:sp>
        <p:nvSpPr>
          <p:cNvPr id="4" name="TextBox 3">
            <a:extLst>
              <a:ext uri="{FF2B5EF4-FFF2-40B4-BE49-F238E27FC236}">
                <a16:creationId xmlns:a16="http://schemas.microsoft.com/office/drawing/2014/main" id="{38BFCB5B-FD61-624F-A158-4604FAEBDD9D}"/>
              </a:ext>
            </a:extLst>
          </p:cNvPr>
          <p:cNvSpPr txBox="1"/>
          <p:nvPr/>
        </p:nvSpPr>
        <p:spPr>
          <a:xfrm>
            <a:off x="1056904" y="5902036"/>
            <a:ext cx="184731" cy="369332"/>
          </a:xfrm>
          <a:prstGeom prst="rect">
            <a:avLst/>
          </a:prstGeom>
          <a:noFill/>
        </p:spPr>
        <p:txBody>
          <a:bodyPr wrap="none" rtlCol="0">
            <a:spAutoFit/>
          </a:bodyPr>
          <a:lstStyle/>
          <a:p>
            <a:endParaRPr lang="en-US" dirty="0"/>
          </a:p>
        </p:txBody>
      </p:sp>
      <p:pic>
        <p:nvPicPr>
          <p:cNvPr id="1029" name="Picture 5">
            <a:extLst>
              <a:ext uri="{FF2B5EF4-FFF2-40B4-BE49-F238E27FC236}">
                <a16:creationId xmlns:a16="http://schemas.microsoft.com/office/drawing/2014/main" id="{92EDF4C8-2074-6046-B852-DB543C010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6296" y="6201527"/>
            <a:ext cx="1117600" cy="3937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F480A4AE-6E12-3649-B5C1-0BC2FD26402D}"/>
              </a:ext>
            </a:extLst>
          </p:cNvPr>
          <p:cNvSpPr>
            <a:spLocks noChangeArrowheads="1"/>
          </p:cNvSpPr>
          <p:nvPr/>
        </p:nvSpPr>
        <p:spPr bwMode="auto">
          <a:xfrm>
            <a:off x="199901" y="5814407"/>
            <a:ext cx="1179219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effectLst/>
                <a:latin typeface="source sans pro" panose="020B0503030403020204" pitchFamily="34" charset="0"/>
              </a:rPr>
              <a:t>Attribution-</a:t>
            </a:r>
            <a:r>
              <a:rPr kumimoji="0" lang="en-US" altLang="en-US" sz="1400" b="1" i="0" u="none" strike="noStrike" cap="none" normalizeH="0" baseline="0" dirty="0" err="1">
                <a:ln>
                  <a:noFill/>
                </a:ln>
                <a:effectLst/>
                <a:latin typeface="source sans pro" panose="020B0503030403020204" pitchFamily="34" charset="0"/>
              </a:rPr>
              <a:t>NonCommercial</a:t>
            </a:r>
            <a:r>
              <a:rPr kumimoji="0" lang="en-US" altLang="en-US" sz="1400" b="1" i="0" u="none" strike="noStrike" cap="none" normalizeH="0" baseline="0" dirty="0">
                <a:ln>
                  <a:noFill/>
                </a:ln>
                <a:effectLst/>
                <a:latin typeface="source sans pro" panose="020B0503030403020204" pitchFamily="34" charset="0"/>
              </a:rPr>
              <a:t> CC BY-NC 4.0</a:t>
            </a:r>
            <a:r>
              <a:rPr lang="en-US" altLang="en-US" sz="1400" dirty="0">
                <a:latin typeface="source sans pro" panose="020B0503030403020204" pitchFamily="34" charset="0"/>
              </a:rPr>
              <a:t> </a:t>
            </a:r>
            <a:r>
              <a:rPr kumimoji="0" lang="en-US" altLang="en-US" sz="1400" b="0" i="0" u="none" strike="noStrike" cap="none" normalizeH="0" baseline="0" dirty="0">
                <a:ln>
                  <a:noFill/>
                </a:ln>
                <a:effectLst/>
                <a:latin typeface="source sans pro" panose="020B0503030403020204" pitchFamily="34" charset="0"/>
              </a:rPr>
              <a:t>This license lets others remix, adapt, and build upon your work non-commercially, and although their new works must also acknowledge you and be non-commercial, they don’t have to license their derivative works on the same </a:t>
            </a:r>
            <a:r>
              <a:rPr lang="en-US" altLang="en-US" sz="1400" dirty="0">
                <a:latin typeface="source sans pro" panose="020B0503030403020204" pitchFamily="34" charset="0"/>
              </a:rPr>
              <a:t>terms. </a:t>
            </a:r>
            <a:r>
              <a:rPr lang="en-US" altLang="en-US" sz="1400" dirty="0">
                <a:latin typeface="source sans pro" panose="020B0503030403020204" pitchFamily="34" charset="0"/>
                <a:hlinkClick r:id="rId3"/>
              </a:rPr>
              <a:t>https://creativecommons.org/licenses/by-nc/4.0/</a:t>
            </a:r>
            <a:r>
              <a:rPr lang="en-US" altLang="en-US" sz="1400" dirty="0">
                <a:latin typeface="source sans pro" panose="020B0503030403020204" pitchFamily="34" charset="0"/>
              </a:rPr>
              <a:t> </a:t>
            </a:r>
            <a:endParaRPr kumimoji="0" lang="en-US"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960476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66700" y="1562100"/>
            <a:ext cx="11480800" cy="5079999"/>
          </a:xfrm>
        </p:spPr>
        <p:txBody>
          <a:bodyPr>
            <a:normAutofit/>
          </a:bodyPr>
          <a:lstStyle/>
          <a:p>
            <a:pPr marL="0" indent="0">
              <a:buNone/>
            </a:pPr>
            <a:r>
              <a:rPr lang="en-US" sz="3200" i="1" dirty="0">
                <a:solidFill>
                  <a:schemeClr val="accent2"/>
                </a:solidFill>
              </a:rPr>
              <a:t>Sustainability </a:t>
            </a:r>
            <a:r>
              <a:rPr lang="en-US" sz="3200" dirty="0"/>
              <a:t>is trying to meet the challenges of the Anthropocene</a:t>
            </a:r>
          </a:p>
          <a:p>
            <a:pPr marL="0" indent="0">
              <a:buNone/>
            </a:pPr>
            <a:endParaRPr lang="en-US" sz="3200" dirty="0"/>
          </a:p>
          <a:p>
            <a:pPr>
              <a:buFontTx/>
              <a:buChar char="-"/>
            </a:pPr>
            <a:r>
              <a:rPr lang="en-US" sz="3200" dirty="0"/>
              <a:t>Climate change</a:t>
            </a:r>
          </a:p>
          <a:p>
            <a:pPr>
              <a:buFontTx/>
              <a:buChar char="-"/>
            </a:pPr>
            <a:r>
              <a:rPr lang="en-US" sz="3200" dirty="0"/>
              <a:t>Limited natural resources (e.g., water)</a:t>
            </a:r>
          </a:p>
          <a:p>
            <a:pPr>
              <a:buFontTx/>
              <a:buChar char="-"/>
            </a:pPr>
            <a:r>
              <a:rPr lang="en-US" sz="3200" dirty="0"/>
              <a:t>Increasingly urban populations</a:t>
            </a:r>
          </a:p>
          <a:p>
            <a:pPr>
              <a:buFontTx/>
              <a:buChar char="-"/>
            </a:pPr>
            <a:r>
              <a:rPr lang="en-US" sz="3200" dirty="0"/>
              <a:t>New pests, diseases</a:t>
            </a:r>
          </a:p>
          <a:p>
            <a:pPr>
              <a:buFontTx/>
              <a:buChar char="-"/>
            </a:pPr>
            <a:r>
              <a:rPr lang="is-IS" sz="3200" dirty="0"/>
              <a:t>…and more...</a:t>
            </a:r>
            <a:endParaRPr lang="en-US" sz="3200" dirty="0"/>
          </a:p>
          <a:p>
            <a:pPr marL="0" indent="0">
              <a:buNone/>
            </a:pPr>
            <a:endParaRPr lang="en-US" sz="3200" dirty="0"/>
          </a:p>
          <a:p>
            <a:pPr marL="0" indent="0">
              <a:buNone/>
            </a:pPr>
            <a:endParaRPr lang="en-US" sz="3200" i="1" dirty="0"/>
          </a:p>
        </p:txBody>
      </p:sp>
      <p:sp>
        <p:nvSpPr>
          <p:cNvPr id="4" name="Title 1">
            <a:extLst>
              <a:ext uri="{FF2B5EF4-FFF2-40B4-BE49-F238E27FC236}">
                <a16:creationId xmlns:a16="http://schemas.microsoft.com/office/drawing/2014/main" id="{FB91C81E-F8E0-204F-94A1-A26BA586929F}"/>
              </a:ext>
            </a:extLst>
          </p:cNvPr>
          <p:cNvSpPr>
            <a:spLocks noGrp="1"/>
          </p:cNvSpPr>
          <p:nvPr>
            <p:ph type="title"/>
          </p:nvPr>
        </p:nvSpPr>
        <p:spPr>
          <a:xfrm>
            <a:off x="812800" y="274638"/>
            <a:ext cx="10566400" cy="1143000"/>
          </a:xfrm>
        </p:spPr>
        <p:txBody>
          <a:bodyPr/>
          <a:lstStyle/>
          <a:p>
            <a:r>
              <a:rPr lang="en-US" dirty="0"/>
              <a:t>What is Sustainability?</a:t>
            </a:r>
          </a:p>
        </p:txBody>
      </p:sp>
    </p:spTree>
    <p:extLst>
      <p:ext uri="{BB962C8B-B14F-4D97-AF65-F5344CB8AC3E}">
        <p14:creationId xmlns:p14="http://schemas.microsoft.com/office/powerpoint/2010/main" val="1802737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Sustainability?</a:t>
            </a:r>
          </a:p>
        </p:txBody>
      </p:sp>
      <p:sp>
        <p:nvSpPr>
          <p:cNvPr id="3" name="Content Placeholder 2"/>
          <p:cNvSpPr>
            <a:spLocks noGrp="1"/>
          </p:cNvSpPr>
          <p:nvPr>
            <p:ph sz="quarter" idx="13"/>
          </p:nvPr>
        </p:nvSpPr>
        <p:spPr>
          <a:xfrm>
            <a:off x="1132923" y="1508304"/>
            <a:ext cx="3863147" cy="711726"/>
          </a:xfrm>
        </p:spPr>
        <p:txBody>
          <a:bodyPr>
            <a:normAutofit/>
          </a:bodyPr>
          <a:lstStyle/>
          <a:p>
            <a:pPr marL="0" indent="0" algn="ctr">
              <a:buNone/>
            </a:pPr>
            <a:r>
              <a:rPr lang="en-US" sz="2800" dirty="0">
                <a:latin typeface="TwCenMT-Regular" charset="0"/>
              </a:rPr>
              <a:t>People, Planet, Profit</a:t>
            </a:r>
          </a:p>
          <a:p>
            <a:pPr algn="ctr"/>
            <a:endParaRPr lang="en-US" sz="2800" dirty="0">
              <a:latin typeface="TwCenMT-Regular" charset="0"/>
            </a:endParaRPr>
          </a:p>
          <a:p>
            <a:pPr algn="ctr"/>
            <a:endParaRPr lang="en-US" sz="2800" dirty="0">
              <a:latin typeface="TwCenMT-Regular" charset="0"/>
            </a:endParaRPr>
          </a:p>
        </p:txBody>
      </p:sp>
      <p:graphicFrame>
        <p:nvGraphicFramePr>
          <p:cNvPr id="4" name="Diagram 3">
            <a:extLst>
              <a:ext uri="{FF2B5EF4-FFF2-40B4-BE49-F238E27FC236}">
                <a16:creationId xmlns:a16="http://schemas.microsoft.com/office/drawing/2014/main" id="{EB2284BB-DE0B-A14D-8D8B-7C167AD97858}"/>
              </a:ext>
            </a:extLst>
          </p:cNvPr>
          <p:cNvGraphicFramePr/>
          <p:nvPr>
            <p:extLst>
              <p:ext uri="{D42A27DB-BD31-4B8C-83A1-F6EECF244321}">
                <p14:modId xmlns:p14="http://schemas.microsoft.com/office/powerpoint/2010/main" val="4147390867"/>
              </p:ext>
            </p:extLst>
          </p:nvPr>
        </p:nvGraphicFramePr>
        <p:xfrm>
          <a:off x="212036" y="2001838"/>
          <a:ext cx="6029738" cy="4856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00DF3C2-06DD-40EB-A5A6-4E16089D978C}"/>
              </a:ext>
            </a:extLst>
          </p:cNvPr>
          <p:cNvSpPr txBox="1"/>
          <p:nvPr/>
        </p:nvSpPr>
        <p:spPr>
          <a:xfrm>
            <a:off x="6472052" y="2707574"/>
            <a:ext cx="4897495" cy="523220"/>
          </a:xfrm>
          <a:prstGeom prst="rect">
            <a:avLst/>
          </a:prstGeom>
          <a:noFill/>
        </p:spPr>
        <p:txBody>
          <a:bodyPr wrap="none" rtlCol="0">
            <a:spAutoFit/>
          </a:bodyPr>
          <a:lstStyle/>
          <a:p>
            <a:r>
              <a:rPr lang="en-US" sz="2800" dirty="0">
                <a:solidFill>
                  <a:schemeClr val="accent6"/>
                </a:solidFill>
              </a:rPr>
              <a:t>&lt;&lt;  OLD WAY OF THINKING!</a:t>
            </a:r>
          </a:p>
        </p:txBody>
      </p:sp>
      <p:sp>
        <p:nvSpPr>
          <p:cNvPr id="6" name="TextBox 5">
            <a:extLst>
              <a:ext uri="{FF2B5EF4-FFF2-40B4-BE49-F238E27FC236}">
                <a16:creationId xmlns:a16="http://schemas.microsoft.com/office/drawing/2014/main" id="{CC6E04A0-2815-16D3-E8F4-76ED60C582DB}"/>
              </a:ext>
            </a:extLst>
          </p:cNvPr>
          <p:cNvSpPr txBox="1"/>
          <p:nvPr/>
        </p:nvSpPr>
        <p:spPr>
          <a:xfrm>
            <a:off x="2318442" y="4314805"/>
            <a:ext cx="1816925" cy="646331"/>
          </a:xfrm>
          <a:prstGeom prst="rect">
            <a:avLst/>
          </a:prstGeom>
          <a:noFill/>
        </p:spPr>
        <p:txBody>
          <a:bodyPr wrap="square" rtlCol="0">
            <a:spAutoFit/>
          </a:bodyPr>
          <a:lstStyle/>
          <a:p>
            <a:pPr algn="ctr"/>
            <a:r>
              <a:rPr lang="en-US" b="1" dirty="0">
                <a:highlight>
                  <a:srgbClr val="FF0000"/>
                </a:highlight>
              </a:rPr>
              <a:t>Sustainability here??</a:t>
            </a:r>
          </a:p>
        </p:txBody>
      </p:sp>
    </p:spTree>
    <p:extLst>
      <p:ext uri="{BB962C8B-B14F-4D97-AF65-F5344CB8AC3E}">
        <p14:creationId xmlns:p14="http://schemas.microsoft.com/office/powerpoint/2010/main" val="2218831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D692BAE4-1AFD-A04F-9531-2CFE6BD8864A}"/>
              </a:ext>
            </a:extLst>
          </p:cNvPr>
          <p:cNvGraphicFramePr/>
          <p:nvPr>
            <p:extLst>
              <p:ext uri="{D42A27DB-BD31-4B8C-83A1-F6EECF244321}">
                <p14:modId xmlns:p14="http://schemas.microsoft.com/office/powerpoint/2010/main" val="624564731"/>
              </p:ext>
            </p:extLst>
          </p:nvPr>
        </p:nvGraphicFramePr>
        <p:xfrm>
          <a:off x="6692348" y="2220030"/>
          <a:ext cx="5398604" cy="44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a:t>What is Sustainability?</a:t>
            </a:r>
          </a:p>
        </p:txBody>
      </p:sp>
      <p:sp>
        <p:nvSpPr>
          <p:cNvPr id="3" name="Content Placeholder 2"/>
          <p:cNvSpPr>
            <a:spLocks noGrp="1"/>
          </p:cNvSpPr>
          <p:nvPr>
            <p:ph sz="quarter" idx="13"/>
          </p:nvPr>
        </p:nvSpPr>
        <p:spPr>
          <a:xfrm>
            <a:off x="1132923" y="1508304"/>
            <a:ext cx="3863147" cy="711726"/>
          </a:xfrm>
        </p:spPr>
        <p:txBody>
          <a:bodyPr>
            <a:normAutofit/>
          </a:bodyPr>
          <a:lstStyle/>
          <a:p>
            <a:pPr marL="0" indent="0" algn="ctr">
              <a:buNone/>
            </a:pPr>
            <a:r>
              <a:rPr lang="en-US" sz="2800" dirty="0">
                <a:latin typeface="TwCenMT-Regular" charset="0"/>
              </a:rPr>
              <a:t>People, Planet, Profit</a:t>
            </a:r>
          </a:p>
          <a:p>
            <a:pPr algn="ctr"/>
            <a:endParaRPr lang="en-US" sz="2800" dirty="0">
              <a:latin typeface="TwCenMT-Regular" charset="0"/>
            </a:endParaRPr>
          </a:p>
          <a:p>
            <a:pPr algn="ctr"/>
            <a:endParaRPr lang="en-US" sz="2800" dirty="0">
              <a:latin typeface="TwCenMT-Regular" charset="0"/>
            </a:endParaRPr>
          </a:p>
        </p:txBody>
      </p:sp>
      <p:graphicFrame>
        <p:nvGraphicFramePr>
          <p:cNvPr id="4" name="Diagram 3">
            <a:extLst>
              <a:ext uri="{FF2B5EF4-FFF2-40B4-BE49-F238E27FC236}">
                <a16:creationId xmlns:a16="http://schemas.microsoft.com/office/drawing/2014/main" id="{EB2284BB-DE0B-A14D-8D8B-7C167AD97858}"/>
              </a:ext>
            </a:extLst>
          </p:cNvPr>
          <p:cNvGraphicFramePr/>
          <p:nvPr/>
        </p:nvGraphicFramePr>
        <p:xfrm>
          <a:off x="212036" y="2001838"/>
          <a:ext cx="6029738" cy="48561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ontent Placeholder 2">
            <a:extLst>
              <a:ext uri="{FF2B5EF4-FFF2-40B4-BE49-F238E27FC236}">
                <a16:creationId xmlns:a16="http://schemas.microsoft.com/office/drawing/2014/main" id="{EE9D6ECA-3760-4442-9547-F1D51375B409}"/>
              </a:ext>
            </a:extLst>
          </p:cNvPr>
          <p:cNvSpPr txBox="1">
            <a:spLocks/>
          </p:cNvSpPr>
          <p:nvPr/>
        </p:nvSpPr>
        <p:spPr>
          <a:xfrm>
            <a:off x="6140449" y="1417638"/>
            <a:ext cx="5839515" cy="802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800" dirty="0">
                <a:latin typeface="TwCenMT-Regular" charset="0"/>
              </a:rPr>
              <a:t>“3 Es” - Environment, Equity, Economy</a:t>
            </a:r>
          </a:p>
        </p:txBody>
      </p:sp>
      <p:sp>
        <p:nvSpPr>
          <p:cNvPr id="5" name="TextBox 4">
            <a:extLst>
              <a:ext uri="{FF2B5EF4-FFF2-40B4-BE49-F238E27FC236}">
                <a16:creationId xmlns:a16="http://schemas.microsoft.com/office/drawing/2014/main" id="{97A207B3-738E-AF45-9BB0-4B320141D1CE}"/>
              </a:ext>
            </a:extLst>
          </p:cNvPr>
          <p:cNvSpPr txBox="1"/>
          <p:nvPr/>
        </p:nvSpPr>
        <p:spPr>
          <a:xfrm>
            <a:off x="8375987" y="2560757"/>
            <a:ext cx="2031325" cy="461665"/>
          </a:xfrm>
          <a:prstGeom prst="rect">
            <a:avLst/>
          </a:prstGeom>
          <a:noFill/>
        </p:spPr>
        <p:txBody>
          <a:bodyPr wrap="none" rtlCol="0">
            <a:spAutoFit/>
          </a:bodyPr>
          <a:lstStyle/>
          <a:p>
            <a:r>
              <a:rPr lang="en-US" sz="2400" b="1" dirty="0"/>
              <a:t>Environment</a:t>
            </a:r>
          </a:p>
        </p:txBody>
      </p:sp>
      <p:sp>
        <p:nvSpPr>
          <p:cNvPr id="10" name="TextBox 9">
            <a:extLst>
              <a:ext uri="{FF2B5EF4-FFF2-40B4-BE49-F238E27FC236}">
                <a16:creationId xmlns:a16="http://schemas.microsoft.com/office/drawing/2014/main" id="{23C1984E-1FDB-D042-A1CF-6C80F53E3C7F}"/>
              </a:ext>
            </a:extLst>
          </p:cNvPr>
          <p:cNvSpPr txBox="1"/>
          <p:nvPr/>
        </p:nvSpPr>
        <p:spPr>
          <a:xfrm>
            <a:off x="8594796" y="5209529"/>
            <a:ext cx="1593706" cy="461665"/>
          </a:xfrm>
          <a:prstGeom prst="rect">
            <a:avLst/>
          </a:prstGeom>
          <a:noFill/>
        </p:spPr>
        <p:txBody>
          <a:bodyPr wrap="none" rtlCol="0">
            <a:spAutoFit/>
          </a:bodyPr>
          <a:lstStyle/>
          <a:p>
            <a:r>
              <a:rPr lang="en-US" sz="2400" b="1" dirty="0"/>
              <a:t>Economy</a:t>
            </a:r>
          </a:p>
        </p:txBody>
      </p:sp>
      <p:sp>
        <p:nvSpPr>
          <p:cNvPr id="6" name="TextBox 5">
            <a:extLst>
              <a:ext uri="{FF2B5EF4-FFF2-40B4-BE49-F238E27FC236}">
                <a16:creationId xmlns:a16="http://schemas.microsoft.com/office/drawing/2014/main" id="{1DAA9F34-C6F8-5799-F67F-D2D45DD14C81}"/>
              </a:ext>
            </a:extLst>
          </p:cNvPr>
          <p:cNvSpPr txBox="1"/>
          <p:nvPr/>
        </p:nvSpPr>
        <p:spPr>
          <a:xfrm>
            <a:off x="5698783" y="1864167"/>
            <a:ext cx="2566216" cy="1384995"/>
          </a:xfrm>
          <a:prstGeom prst="rect">
            <a:avLst/>
          </a:prstGeom>
          <a:noFill/>
        </p:spPr>
        <p:txBody>
          <a:bodyPr wrap="square" rtlCol="0">
            <a:spAutoFit/>
          </a:bodyPr>
          <a:lstStyle/>
          <a:p>
            <a:r>
              <a:rPr lang="en-US" sz="2800" dirty="0">
                <a:solidFill>
                  <a:schemeClr val="accent6"/>
                </a:solidFill>
              </a:rPr>
              <a:t>&gt;&gt; (STILL) OLD WAY OF THINKING!</a:t>
            </a:r>
          </a:p>
        </p:txBody>
      </p:sp>
      <p:sp>
        <p:nvSpPr>
          <p:cNvPr id="12" name="TextBox 11">
            <a:extLst>
              <a:ext uri="{FF2B5EF4-FFF2-40B4-BE49-F238E27FC236}">
                <a16:creationId xmlns:a16="http://schemas.microsoft.com/office/drawing/2014/main" id="{C78F7F67-9500-A99A-6A3F-FF2DB3B506E1}"/>
              </a:ext>
            </a:extLst>
          </p:cNvPr>
          <p:cNvSpPr txBox="1"/>
          <p:nvPr/>
        </p:nvSpPr>
        <p:spPr>
          <a:xfrm>
            <a:off x="2318442" y="4314805"/>
            <a:ext cx="1816925" cy="646331"/>
          </a:xfrm>
          <a:prstGeom prst="rect">
            <a:avLst/>
          </a:prstGeom>
          <a:noFill/>
        </p:spPr>
        <p:txBody>
          <a:bodyPr wrap="square" rtlCol="0">
            <a:spAutoFit/>
          </a:bodyPr>
          <a:lstStyle/>
          <a:p>
            <a:pPr algn="ctr"/>
            <a:r>
              <a:rPr lang="en-US" b="1" dirty="0">
                <a:highlight>
                  <a:srgbClr val="FF0000"/>
                </a:highlight>
              </a:rPr>
              <a:t>Sustainability here??</a:t>
            </a:r>
          </a:p>
        </p:txBody>
      </p:sp>
      <p:sp>
        <p:nvSpPr>
          <p:cNvPr id="13" name="TextBox 12">
            <a:extLst>
              <a:ext uri="{FF2B5EF4-FFF2-40B4-BE49-F238E27FC236}">
                <a16:creationId xmlns:a16="http://schemas.microsoft.com/office/drawing/2014/main" id="{059BB7D3-05C8-2986-41A9-58A1845089D2}"/>
              </a:ext>
            </a:extLst>
          </p:cNvPr>
          <p:cNvSpPr txBox="1"/>
          <p:nvPr/>
        </p:nvSpPr>
        <p:spPr>
          <a:xfrm>
            <a:off x="8483186" y="5827255"/>
            <a:ext cx="1816925" cy="646331"/>
          </a:xfrm>
          <a:prstGeom prst="rect">
            <a:avLst/>
          </a:prstGeom>
          <a:noFill/>
        </p:spPr>
        <p:txBody>
          <a:bodyPr wrap="square" rtlCol="0">
            <a:spAutoFit/>
          </a:bodyPr>
          <a:lstStyle/>
          <a:p>
            <a:pPr algn="ctr"/>
            <a:r>
              <a:rPr lang="en-US" b="1" dirty="0">
                <a:highlight>
                  <a:srgbClr val="FF0000"/>
                </a:highlight>
              </a:rPr>
              <a:t>Sustainability here??</a:t>
            </a:r>
          </a:p>
        </p:txBody>
      </p:sp>
    </p:spTree>
    <p:extLst>
      <p:ext uri="{BB962C8B-B14F-4D97-AF65-F5344CB8AC3E}">
        <p14:creationId xmlns:p14="http://schemas.microsoft.com/office/powerpoint/2010/main" val="634098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Sustainability?</a:t>
            </a:r>
          </a:p>
        </p:txBody>
      </p:sp>
      <p:sp>
        <p:nvSpPr>
          <p:cNvPr id="3" name="Content Placeholder 2"/>
          <p:cNvSpPr>
            <a:spLocks noGrp="1"/>
          </p:cNvSpPr>
          <p:nvPr>
            <p:ph sz="quarter" idx="13"/>
          </p:nvPr>
        </p:nvSpPr>
        <p:spPr>
          <a:xfrm>
            <a:off x="1132923" y="1508303"/>
            <a:ext cx="3863147" cy="4640705"/>
          </a:xfrm>
        </p:spPr>
        <p:txBody>
          <a:bodyPr>
            <a:normAutofit/>
          </a:bodyPr>
          <a:lstStyle/>
          <a:p>
            <a:pPr marL="0" indent="0" algn="ctr">
              <a:buNone/>
            </a:pPr>
            <a:r>
              <a:rPr lang="en-US" sz="2800" i="1" dirty="0">
                <a:solidFill>
                  <a:schemeClr val="accent6"/>
                </a:solidFill>
                <a:latin typeface="TwCenMT-Regular" charset="0"/>
              </a:rPr>
              <a:t>What does “environment” include?</a:t>
            </a:r>
          </a:p>
          <a:p>
            <a:pPr marL="0" indent="0" algn="ctr">
              <a:buNone/>
            </a:pPr>
            <a:endParaRPr lang="en-US" sz="2800" i="1" dirty="0">
              <a:solidFill>
                <a:schemeClr val="accent6"/>
              </a:solidFill>
              <a:latin typeface="TwCenMT-Regular" charset="0"/>
            </a:endParaRPr>
          </a:p>
          <a:p>
            <a:pPr marL="0" indent="0" algn="ctr">
              <a:buNone/>
            </a:pPr>
            <a:r>
              <a:rPr lang="en-US" sz="2800" i="1" dirty="0">
                <a:solidFill>
                  <a:schemeClr val="accent6"/>
                </a:solidFill>
                <a:latin typeface="TwCenMT-Regular" charset="0"/>
              </a:rPr>
              <a:t>What does “equity” really mean?</a:t>
            </a:r>
          </a:p>
          <a:p>
            <a:pPr marL="0" indent="0" algn="ctr">
              <a:buNone/>
            </a:pPr>
            <a:endParaRPr lang="en-US" sz="2800" i="1" dirty="0">
              <a:solidFill>
                <a:schemeClr val="accent6"/>
              </a:solidFill>
              <a:latin typeface="TwCenMT-Regular" charset="0"/>
            </a:endParaRPr>
          </a:p>
          <a:p>
            <a:pPr marL="0" indent="0" algn="ctr">
              <a:buNone/>
            </a:pPr>
            <a:r>
              <a:rPr lang="en-US" sz="2800" i="1" dirty="0">
                <a:solidFill>
                  <a:schemeClr val="accent6"/>
                </a:solidFill>
                <a:latin typeface="TwCenMT-Regular" charset="0"/>
              </a:rPr>
              <a:t>And why do we care about the “economy” so much?</a:t>
            </a:r>
          </a:p>
          <a:p>
            <a:pPr algn="ctr"/>
            <a:endParaRPr lang="en-US" sz="2800" i="1" dirty="0">
              <a:solidFill>
                <a:schemeClr val="accent6"/>
              </a:solidFill>
              <a:latin typeface="TwCenMT-Regular" charset="0"/>
            </a:endParaRPr>
          </a:p>
          <a:p>
            <a:pPr algn="ctr"/>
            <a:endParaRPr lang="en-US" sz="2800" i="1" dirty="0">
              <a:solidFill>
                <a:schemeClr val="accent6"/>
              </a:solidFill>
              <a:latin typeface="TwCenMT-Regular" charset="0"/>
            </a:endParaRPr>
          </a:p>
        </p:txBody>
      </p:sp>
      <p:sp>
        <p:nvSpPr>
          <p:cNvPr id="8" name="Content Placeholder 2">
            <a:extLst>
              <a:ext uri="{FF2B5EF4-FFF2-40B4-BE49-F238E27FC236}">
                <a16:creationId xmlns:a16="http://schemas.microsoft.com/office/drawing/2014/main" id="{EE9D6ECA-3760-4442-9547-F1D51375B409}"/>
              </a:ext>
            </a:extLst>
          </p:cNvPr>
          <p:cNvSpPr txBox="1">
            <a:spLocks/>
          </p:cNvSpPr>
          <p:nvPr/>
        </p:nvSpPr>
        <p:spPr>
          <a:xfrm>
            <a:off x="6140449" y="1417638"/>
            <a:ext cx="5839515" cy="802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800" dirty="0">
                <a:latin typeface="TwCenMT-Regular" charset="0"/>
              </a:rPr>
              <a:t>“3 Es” - Environment, Equity, Economy</a:t>
            </a:r>
          </a:p>
        </p:txBody>
      </p:sp>
      <p:graphicFrame>
        <p:nvGraphicFramePr>
          <p:cNvPr id="9" name="Diagram 8">
            <a:extLst>
              <a:ext uri="{FF2B5EF4-FFF2-40B4-BE49-F238E27FC236}">
                <a16:creationId xmlns:a16="http://schemas.microsoft.com/office/drawing/2014/main" id="{5F3ACDF1-287D-C84C-BD34-B2FD24CB8DE8}"/>
              </a:ext>
            </a:extLst>
          </p:cNvPr>
          <p:cNvGraphicFramePr/>
          <p:nvPr>
            <p:extLst>
              <p:ext uri="{D42A27DB-BD31-4B8C-83A1-F6EECF244321}">
                <p14:modId xmlns:p14="http://schemas.microsoft.com/office/powerpoint/2010/main" val="3751754292"/>
              </p:ext>
            </p:extLst>
          </p:nvPr>
        </p:nvGraphicFramePr>
        <p:xfrm>
          <a:off x="6692348" y="2220030"/>
          <a:ext cx="5398604" cy="44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7A207B3-738E-AF45-9BB0-4B320141D1CE}"/>
              </a:ext>
            </a:extLst>
          </p:cNvPr>
          <p:cNvSpPr txBox="1"/>
          <p:nvPr/>
        </p:nvSpPr>
        <p:spPr>
          <a:xfrm>
            <a:off x="8375987" y="2560757"/>
            <a:ext cx="2031325" cy="461665"/>
          </a:xfrm>
          <a:prstGeom prst="rect">
            <a:avLst/>
          </a:prstGeom>
          <a:noFill/>
        </p:spPr>
        <p:txBody>
          <a:bodyPr wrap="none" rtlCol="0">
            <a:spAutoFit/>
          </a:bodyPr>
          <a:lstStyle/>
          <a:p>
            <a:r>
              <a:rPr lang="en-US" sz="2400" b="1" dirty="0"/>
              <a:t>Environment</a:t>
            </a:r>
          </a:p>
        </p:txBody>
      </p:sp>
      <p:sp>
        <p:nvSpPr>
          <p:cNvPr id="10" name="TextBox 9">
            <a:extLst>
              <a:ext uri="{FF2B5EF4-FFF2-40B4-BE49-F238E27FC236}">
                <a16:creationId xmlns:a16="http://schemas.microsoft.com/office/drawing/2014/main" id="{23C1984E-1FDB-D042-A1CF-6C80F53E3C7F}"/>
              </a:ext>
            </a:extLst>
          </p:cNvPr>
          <p:cNvSpPr txBox="1"/>
          <p:nvPr/>
        </p:nvSpPr>
        <p:spPr>
          <a:xfrm>
            <a:off x="8594796" y="5209529"/>
            <a:ext cx="1593706" cy="461665"/>
          </a:xfrm>
          <a:prstGeom prst="rect">
            <a:avLst/>
          </a:prstGeom>
          <a:noFill/>
        </p:spPr>
        <p:txBody>
          <a:bodyPr wrap="none" rtlCol="0">
            <a:spAutoFit/>
          </a:bodyPr>
          <a:lstStyle/>
          <a:p>
            <a:r>
              <a:rPr lang="en-US" sz="2400" b="1" dirty="0"/>
              <a:t>Economy</a:t>
            </a:r>
          </a:p>
        </p:txBody>
      </p:sp>
      <p:sp>
        <p:nvSpPr>
          <p:cNvPr id="4" name="TextBox 3">
            <a:extLst>
              <a:ext uri="{FF2B5EF4-FFF2-40B4-BE49-F238E27FC236}">
                <a16:creationId xmlns:a16="http://schemas.microsoft.com/office/drawing/2014/main" id="{AFB182F8-99BE-6022-42EA-668B5AD3DB53}"/>
              </a:ext>
            </a:extLst>
          </p:cNvPr>
          <p:cNvSpPr txBox="1"/>
          <p:nvPr/>
        </p:nvSpPr>
        <p:spPr>
          <a:xfrm>
            <a:off x="8483186" y="5827255"/>
            <a:ext cx="1816925" cy="646331"/>
          </a:xfrm>
          <a:prstGeom prst="rect">
            <a:avLst/>
          </a:prstGeom>
          <a:noFill/>
        </p:spPr>
        <p:txBody>
          <a:bodyPr wrap="square" rtlCol="0">
            <a:spAutoFit/>
          </a:bodyPr>
          <a:lstStyle/>
          <a:p>
            <a:pPr algn="ctr"/>
            <a:r>
              <a:rPr lang="en-US" b="1" dirty="0">
                <a:highlight>
                  <a:srgbClr val="FF0000"/>
                </a:highlight>
              </a:rPr>
              <a:t>Sustainability here??</a:t>
            </a:r>
          </a:p>
        </p:txBody>
      </p:sp>
    </p:spTree>
    <p:extLst>
      <p:ext uri="{BB962C8B-B14F-4D97-AF65-F5344CB8AC3E}">
        <p14:creationId xmlns:p14="http://schemas.microsoft.com/office/powerpoint/2010/main" val="18945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D0D5-9999-F048-B130-F5DEFD878337}"/>
              </a:ext>
            </a:extLst>
          </p:cNvPr>
          <p:cNvSpPr>
            <a:spLocks noGrp="1"/>
          </p:cNvSpPr>
          <p:nvPr>
            <p:ph type="title"/>
          </p:nvPr>
        </p:nvSpPr>
        <p:spPr/>
        <p:txBody>
          <a:bodyPr/>
          <a:lstStyle/>
          <a:p>
            <a:r>
              <a:rPr lang="en-US" dirty="0"/>
              <a:t>A more comprehensive way of thinking about sustainability…</a:t>
            </a:r>
          </a:p>
        </p:txBody>
      </p:sp>
      <p:sp>
        <p:nvSpPr>
          <p:cNvPr id="3" name="Text Placeholder 2">
            <a:extLst>
              <a:ext uri="{FF2B5EF4-FFF2-40B4-BE49-F238E27FC236}">
                <a16:creationId xmlns:a16="http://schemas.microsoft.com/office/drawing/2014/main" id="{71A48EFD-CFC6-144A-8A8B-4CF5D458BDFB}"/>
              </a:ext>
            </a:extLst>
          </p:cNvPr>
          <p:cNvSpPr>
            <a:spLocks noGrp="1"/>
          </p:cNvSpPr>
          <p:nvPr>
            <p:ph type="body" idx="1"/>
          </p:nvPr>
        </p:nvSpPr>
        <p:spPr/>
        <p:txBody>
          <a:bodyPr/>
          <a:lstStyle/>
          <a:p>
            <a:r>
              <a:rPr lang="en-US" dirty="0"/>
              <a:t>Meeting human needs without exceeding Earth’s ecological limits.</a:t>
            </a:r>
          </a:p>
          <a:p>
            <a:r>
              <a:rPr lang="en-US" dirty="0"/>
              <a:t>A “safe and just operating space”</a:t>
            </a:r>
          </a:p>
        </p:txBody>
      </p:sp>
    </p:spTree>
    <p:extLst>
      <p:ext uri="{BB962C8B-B14F-4D97-AF65-F5344CB8AC3E}">
        <p14:creationId xmlns:p14="http://schemas.microsoft.com/office/powerpoint/2010/main" val="1408241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9346" y="1"/>
            <a:ext cx="7092654" cy="68580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98539" y="136187"/>
            <a:ext cx="3600506" cy="1065527"/>
          </a:xfrm>
          <a:prstGeom prst="rect">
            <a:avLst/>
          </a:prstGeom>
        </p:spPr>
      </p:pic>
      <p:sp>
        <p:nvSpPr>
          <p:cNvPr id="6" name="Rectangle 5"/>
          <p:cNvSpPr/>
          <p:nvPr/>
        </p:nvSpPr>
        <p:spPr>
          <a:xfrm>
            <a:off x="-18754" y="6215539"/>
            <a:ext cx="12090400" cy="523220"/>
          </a:xfrm>
          <a:prstGeom prst="rect">
            <a:avLst/>
          </a:prstGeom>
        </p:spPr>
        <p:txBody>
          <a:bodyPr wrap="square">
            <a:spAutoFit/>
          </a:bodyPr>
          <a:lstStyle/>
          <a:p>
            <a:r>
              <a:rPr lang="en-US" sz="1400" dirty="0"/>
              <a:t>Source: Steffen et al. </a:t>
            </a:r>
            <a:r>
              <a:rPr lang="en-US" sz="1400" i="1" dirty="0"/>
              <a:t>Science </a:t>
            </a:r>
            <a:r>
              <a:rPr lang="en-US" sz="1400" dirty="0"/>
              <a:t>16 Jan 2015</a:t>
            </a:r>
            <a:endParaRPr lang="en-US" sz="1400" dirty="0">
              <a:hlinkClick r:id="rId5"/>
            </a:endParaRPr>
          </a:p>
          <a:p>
            <a:r>
              <a:rPr lang="en-US" sz="1400" dirty="0">
                <a:hlinkClick r:id="rId5"/>
              </a:rPr>
              <a:t>http://www.stockholmresilience.org/21/research/research-news/1-15-2015-planetary-boundaries-2.0---new-and-improved.html</a:t>
            </a:r>
            <a:endParaRPr lang="en-US" sz="1400" dirty="0"/>
          </a:p>
        </p:txBody>
      </p:sp>
      <p:sp>
        <p:nvSpPr>
          <p:cNvPr id="7" name="Title 1"/>
          <p:cNvSpPr>
            <a:spLocks noGrp="1"/>
          </p:cNvSpPr>
          <p:nvPr>
            <p:ph type="title"/>
          </p:nvPr>
        </p:nvSpPr>
        <p:spPr>
          <a:xfrm>
            <a:off x="203200" y="1979960"/>
            <a:ext cx="5143500" cy="3318183"/>
          </a:xfrm>
        </p:spPr>
        <p:txBody>
          <a:bodyPr anchor="t">
            <a:normAutofit fontScale="90000"/>
          </a:bodyPr>
          <a:lstStyle/>
          <a:p>
            <a:pPr>
              <a:lnSpc>
                <a:spcPct val="130000"/>
              </a:lnSpc>
            </a:pPr>
            <a:r>
              <a:rPr lang="en-US" b="1" cap="none" dirty="0">
                <a:solidFill>
                  <a:srgbClr val="FFFFFF"/>
                </a:solidFill>
              </a:rPr>
              <a:t>9 planetary boundaries define </a:t>
            </a:r>
            <a:r>
              <a:rPr lang="en-US" b="1" cap="none" dirty="0">
                <a:solidFill>
                  <a:schemeClr val="accent2"/>
                </a:solidFill>
              </a:rPr>
              <a:t>“safe operating space” </a:t>
            </a:r>
            <a:r>
              <a:rPr lang="en-US" b="1" cap="none" dirty="0">
                <a:solidFill>
                  <a:srgbClr val="FFFFFF"/>
                </a:solidFill>
              </a:rPr>
              <a:t>for humans in the Anthropocene</a:t>
            </a:r>
            <a:endParaRPr lang="en-US" b="1" cap="none" dirty="0">
              <a:solidFill>
                <a:schemeClr val="accent3">
                  <a:lumMod val="40000"/>
                  <a:lumOff val="60000"/>
                </a:schemeClr>
              </a:solidFill>
            </a:endParaRPr>
          </a:p>
        </p:txBody>
      </p:sp>
    </p:spTree>
    <p:extLst>
      <p:ext uri="{BB962C8B-B14F-4D97-AF65-F5344CB8AC3E}">
        <p14:creationId xmlns:p14="http://schemas.microsoft.com/office/powerpoint/2010/main" val="1253160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asted-image.tiff" descr="pasted-image.tiff"/>
          <p:cNvPicPr>
            <a:picLocks noChangeAspect="1"/>
          </p:cNvPicPr>
          <p:nvPr/>
        </p:nvPicPr>
        <p:blipFill>
          <a:blip r:embed="rId4"/>
          <a:stretch>
            <a:fillRect/>
          </a:stretch>
        </p:blipFill>
        <p:spPr>
          <a:xfrm>
            <a:off x="1783904" y="105"/>
            <a:ext cx="8988019" cy="6741014"/>
          </a:xfrm>
          <a:prstGeom prst="rect">
            <a:avLst/>
          </a:prstGeom>
          <a:ln w="12700">
            <a:miter lim="400000"/>
          </a:ln>
        </p:spPr>
      </p:pic>
      <p:grpSp>
        <p:nvGrpSpPr>
          <p:cNvPr id="68" name="Group 67">
            <a:extLst>
              <a:ext uri="{FF2B5EF4-FFF2-40B4-BE49-F238E27FC236}">
                <a16:creationId xmlns:a16="http://schemas.microsoft.com/office/drawing/2014/main" id="{25427BA0-84BF-7343-A7C5-E0DFBDCB2AB8}"/>
              </a:ext>
            </a:extLst>
          </p:cNvPr>
          <p:cNvGrpSpPr/>
          <p:nvPr/>
        </p:nvGrpSpPr>
        <p:grpSpPr>
          <a:xfrm>
            <a:off x="4744329" y="2650465"/>
            <a:ext cx="4070594" cy="4718115"/>
            <a:chOff x="4744329" y="2650465"/>
            <a:chExt cx="4070594" cy="4718115"/>
          </a:xfrm>
        </p:grpSpPr>
        <p:sp>
          <p:nvSpPr>
            <p:cNvPr id="69" name="Triangle 68">
              <a:extLst>
                <a:ext uri="{FF2B5EF4-FFF2-40B4-BE49-F238E27FC236}">
                  <a16:creationId xmlns:a16="http://schemas.microsoft.com/office/drawing/2014/main" id="{1912951F-651B-CC41-B556-5155D29F9D02}"/>
                </a:ext>
              </a:extLst>
            </p:cNvPr>
            <p:cNvSpPr/>
            <p:nvPr/>
          </p:nvSpPr>
          <p:spPr>
            <a:xfrm rot="626756">
              <a:off x="5608316" y="2986617"/>
              <a:ext cx="3072653" cy="4207074"/>
            </a:xfrm>
            <a:prstGeom prst="triangle">
              <a:avLst>
                <a:gd name="adj" fmla="val 43755"/>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70" name="Rectangle 69">
              <a:extLst>
                <a:ext uri="{FF2B5EF4-FFF2-40B4-BE49-F238E27FC236}">
                  <a16:creationId xmlns:a16="http://schemas.microsoft.com/office/drawing/2014/main" id="{D87487C7-956C-8D41-860B-383E5826E647}"/>
                </a:ext>
              </a:extLst>
            </p:cNvPr>
            <p:cNvSpPr/>
            <p:nvPr/>
          </p:nvSpPr>
          <p:spPr>
            <a:xfrm rot="17924598">
              <a:off x="3523917" y="4637314"/>
              <a:ext cx="3722164" cy="1281339"/>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71" name="Triangle 70">
              <a:extLst>
                <a:ext uri="{FF2B5EF4-FFF2-40B4-BE49-F238E27FC236}">
                  <a16:creationId xmlns:a16="http://schemas.microsoft.com/office/drawing/2014/main" id="{6060A465-1DCF-ED46-8FA2-8F3A0D653F0C}"/>
                </a:ext>
              </a:extLst>
            </p:cNvPr>
            <p:cNvSpPr/>
            <p:nvPr/>
          </p:nvSpPr>
          <p:spPr>
            <a:xfrm rot="1878604">
              <a:off x="6012118" y="2650465"/>
              <a:ext cx="1160472" cy="1101192"/>
            </a:xfrm>
            <a:prstGeom prst="triangle">
              <a:avLst>
                <a:gd name="adj" fmla="val 93012"/>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72" name="Triangle 71">
              <a:extLst>
                <a:ext uri="{FF2B5EF4-FFF2-40B4-BE49-F238E27FC236}">
                  <a16:creationId xmlns:a16="http://schemas.microsoft.com/office/drawing/2014/main" id="{4EABD3CE-E353-1544-932A-AC5A89FD336D}"/>
                </a:ext>
              </a:extLst>
            </p:cNvPr>
            <p:cNvSpPr/>
            <p:nvPr/>
          </p:nvSpPr>
          <p:spPr>
            <a:xfrm rot="19685876">
              <a:off x="7106196" y="2984390"/>
              <a:ext cx="1128772" cy="3086290"/>
            </a:xfrm>
            <a:prstGeom prst="triangle">
              <a:avLst>
                <a:gd name="adj" fmla="val 100000"/>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73" name="Triangle 72">
              <a:extLst>
                <a:ext uri="{FF2B5EF4-FFF2-40B4-BE49-F238E27FC236}">
                  <a16:creationId xmlns:a16="http://schemas.microsoft.com/office/drawing/2014/main" id="{9454F87D-AC95-1A4A-B756-7D99A966DC28}"/>
                </a:ext>
              </a:extLst>
            </p:cNvPr>
            <p:cNvSpPr/>
            <p:nvPr/>
          </p:nvSpPr>
          <p:spPr>
            <a:xfrm rot="329588">
              <a:off x="8073093" y="5517720"/>
              <a:ext cx="741830" cy="655144"/>
            </a:xfrm>
            <a:prstGeom prst="triangle">
              <a:avLst>
                <a:gd name="adj" fmla="val 100000"/>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74" name="Rectangle 73">
              <a:extLst>
                <a:ext uri="{FF2B5EF4-FFF2-40B4-BE49-F238E27FC236}">
                  <a16:creationId xmlns:a16="http://schemas.microsoft.com/office/drawing/2014/main" id="{B365681C-4FC2-EB4B-9D1E-09CB325A4149}"/>
                </a:ext>
              </a:extLst>
            </p:cNvPr>
            <p:cNvSpPr/>
            <p:nvPr/>
          </p:nvSpPr>
          <p:spPr>
            <a:xfrm rot="20879995">
              <a:off x="8161430" y="6167662"/>
              <a:ext cx="627207" cy="1200918"/>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75" name="Rectangle 74">
              <a:extLst>
                <a:ext uri="{FF2B5EF4-FFF2-40B4-BE49-F238E27FC236}">
                  <a16:creationId xmlns:a16="http://schemas.microsoft.com/office/drawing/2014/main" id="{B1BEDA6D-4A19-6647-8315-4CC0DBC999F2}"/>
                </a:ext>
              </a:extLst>
            </p:cNvPr>
            <p:cNvSpPr/>
            <p:nvPr/>
          </p:nvSpPr>
          <p:spPr>
            <a:xfrm rot="19648104">
              <a:off x="7937001" y="2779781"/>
              <a:ext cx="221749" cy="2140840"/>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grpSp>
      <p:grpSp>
        <p:nvGrpSpPr>
          <p:cNvPr id="78" name="Group 77">
            <a:extLst>
              <a:ext uri="{FF2B5EF4-FFF2-40B4-BE49-F238E27FC236}">
                <a16:creationId xmlns:a16="http://schemas.microsoft.com/office/drawing/2014/main" id="{228F324E-F986-4446-B208-2D912674B98B}"/>
              </a:ext>
            </a:extLst>
          </p:cNvPr>
          <p:cNvGrpSpPr/>
          <p:nvPr/>
        </p:nvGrpSpPr>
        <p:grpSpPr>
          <a:xfrm>
            <a:off x="4731629" y="2650465"/>
            <a:ext cx="4070594" cy="4718115"/>
            <a:chOff x="4744329" y="2650465"/>
            <a:chExt cx="4070594" cy="4718115"/>
          </a:xfrm>
          <a:solidFill>
            <a:srgbClr val="FFFF00">
              <a:alpha val="15000"/>
            </a:srgbClr>
          </a:solidFill>
        </p:grpSpPr>
        <p:sp>
          <p:nvSpPr>
            <p:cNvPr id="79" name="Triangle 78">
              <a:extLst>
                <a:ext uri="{FF2B5EF4-FFF2-40B4-BE49-F238E27FC236}">
                  <a16:creationId xmlns:a16="http://schemas.microsoft.com/office/drawing/2014/main" id="{C1940914-7D34-6741-A8B3-1BAF2FF45AC5}"/>
                </a:ext>
              </a:extLst>
            </p:cNvPr>
            <p:cNvSpPr/>
            <p:nvPr/>
          </p:nvSpPr>
          <p:spPr>
            <a:xfrm rot="626756">
              <a:off x="5608316" y="2986617"/>
              <a:ext cx="3072653" cy="4207074"/>
            </a:xfrm>
            <a:prstGeom prst="triangle">
              <a:avLst>
                <a:gd name="adj" fmla="val 43755"/>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80" name="Rectangle 79">
              <a:extLst>
                <a:ext uri="{FF2B5EF4-FFF2-40B4-BE49-F238E27FC236}">
                  <a16:creationId xmlns:a16="http://schemas.microsoft.com/office/drawing/2014/main" id="{C0CBC64F-2B62-FB49-AF9C-483D97E9EC25}"/>
                </a:ext>
              </a:extLst>
            </p:cNvPr>
            <p:cNvSpPr/>
            <p:nvPr/>
          </p:nvSpPr>
          <p:spPr>
            <a:xfrm rot="17924598">
              <a:off x="3523917" y="4637314"/>
              <a:ext cx="3722164" cy="128133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81" name="Triangle 80">
              <a:extLst>
                <a:ext uri="{FF2B5EF4-FFF2-40B4-BE49-F238E27FC236}">
                  <a16:creationId xmlns:a16="http://schemas.microsoft.com/office/drawing/2014/main" id="{BCE1D330-67AD-1A41-9C6C-972BFD8E0B74}"/>
                </a:ext>
              </a:extLst>
            </p:cNvPr>
            <p:cNvSpPr/>
            <p:nvPr/>
          </p:nvSpPr>
          <p:spPr>
            <a:xfrm rot="1878604">
              <a:off x="6012118" y="2650465"/>
              <a:ext cx="1160472" cy="1101192"/>
            </a:xfrm>
            <a:prstGeom prst="triangle">
              <a:avLst>
                <a:gd name="adj" fmla="val 93012"/>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82" name="Triangle 81">
              <a:extLst>
                <a:ext uri="{FF2B5EF4-FFF2-40B4-BE49-F238E27FC236}">
                  <a16:creationId xmlns:a16="http://schemas.microsoft.com/office/drawing/2014/main" id="{E0ECB927-ED9A-E746-BB22-BB67264E6F59}"/>
                </a:ext>
              </a:extLst>
            </p:cNvPr>
            <p:cNvSpPr/>
            <p:nvPr/>
          </p:nvSpPr>
          <p:spPr>
            <a:xfrm rot="19685876">
              <a:off x="7106196" y="2984390"/>
              <a:ext cx="1128772" cy="3086290"/>
            </a:xfrm>
            <a:prstGeom prst="triangle">
              <a:avLst>
                <a:gd name="adj" fmla="val 100000"/>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83" name="Triangle 82">
              <a:extLst>
                <a:ext uri="{FF2B5EF4-FFF2-40B4-BE49-F238E27FC236}">
                  <a16:creationId xmlns:a16="http://schemas.microsoft.com/office/drawing/2014/main" id="{E0462EC8-B94D-6A49-9F74-7D70F9A5AD4B}"/>
                </a:ext>
              </a:extLst>
            </p:cNvPr>
            <p:cNvSpPr/>
            <p:nvPr/>
          </p:nvSpPr>
          <p:spPr>
            <a:xfrm rot="329588">
              <a:off x="8073093" y="5517720"/>
              <a:ext cx="741830" cy="655144"/>
            </a:xfrm>
            <a:prstGeom prst="triangle">
              <a:avLst>
                <a:gd name="adj" fmla="val 100000"/>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84" name="Rectangle 83">
              <a:extLst>
                <a:ext uri="{FF2B5EF4-FFF2-40B4-BE49-F238E27FC236}">
                  <a16:creationId xmlns:a16="http://schemas.microsoft.com/office/drawing/2014/main" id="{73E5E252-41E3-7F48-A0C3-1D74F5BDC1EE}"/>
                </a:ext>
              </a:extLst>
            </p:cNvPr>
            <p:cNvSpPr/>
            <p:nvPr/>
          </p:nvSpPr>
          <p:spPr>
            <a:xfrm rot="20879995">
              <a:off x="8161430" y="6167662"/>
              <a:ext cx="627207" cy="120091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85" name="Rectangle 84">
              <a:extLst>
                <a:ext uri="{FF2B5EF4-FFF2-40B4-BE49-F238E27FC236}">
                  <a16:creationId xmlns:a16="http://schemas.microsoft.com/office/drawing/2014/main" id="{1D46CE00-52D4-534B-AA2D-D473F377B843}"/>
                </a:ext>
              </a:extLst>
            </p:cNvPr>
            <p:cNvSpPr/>
            <p:nvPr/>
          </p:nvSpPr>
          <p:spPr>
            <a:xfrm rot="19648104">
              <a:off x="7937001" y="2779781"/>
              <a:ext cx="221749" cy="214084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grpSp>
      <p:grpSp>
        <p:nvGrpSpPr>
          <p:cNvPr id="57" name="Group 56">
            <a:extLst>
              <a:ext uri="{FF2B5EF4-FFF2-40B4-BE49-F238E27FC236}">
                <a16:creationId xmlns:a16="http://schemas.microsoft.com/office/drawing/2014/main" id="{5650F404-12FD-CA40-A577-365AF0A6C23E}"/>
              </a:ext>
            </a:extLst>
          </p:cNvPr>
          <p:cNvGrpSpPr/>
          <p:nvPr/>
        </p:nvGrpSpPr>
        <p:grpSpPr>
          <a:xfrm>
            <a:off x="3668975" y="2331407"/>
            <a:ext cx="4673359" cy="4409712"/>
            <a:chOff x="3668975" y="2331407"/>
            <a:chExt cx="4673359" cy="4409712"/>
          </a:xfrm>
        </p:grpSpPr>
        <p:grpSp>
          <p:nvGrpSpPr>
            <p:cNvPr id="24" name="Group 23">
              <a:extLst>
                <a:ext uri="{FF2B5EF4-FFF2-40B4-BE49-F238E27FC236}">
                  <a16:creationId xmlns:a16="http://schemas.microsoft.com/office/drawing/2014/main" id="{77940063-1E98-9A4B-9D77-311DDF2707D4}"/>
                </a:ext>
              </a:extLst>
            </p:cNvPr>
            <p:cNvGrpSpPr/>
            <p:nvPr/>
          </p:nvGrpSpPr>
          <p:grpSpPr>
            <a:xfrm>
              <a:off x="3745282" y="2331407"/>
              <a:ext cx="4597052" cy="4409712"/>
              <a:chOff x="5459256" y="2179007"/>
              <a:chExt cx="4597052" cy="4409712"/>
            </a:xfrm>
          </p:grpSpPr>
          <p:cxnSp>
            <p:nvCxnSpPr>
              <p:cNvPr id="25" name="Straight Connector 24">
                <a:extLst>
                  <a:ext uri="{FF2B5EF4-FFF2-40B4-BE49-F238E27FC236}">
                    <a16:creationId xmlns:a16="http://schemas.microsoft.com/office/drawing/2014/main" id="{42B4B6B7-FB39-574F-B799-30D4AA04760F}"/>
                  </a:ext>
                </a:extLst>
              </p:cNvPr>
              <p:cNvCxnSpPr/>
              <p:nvPr/>
            </p:nvCxnSpPr>
            <p:spPr>
              <a:xfrm flipH="1">
                <a:off x="9329799" y="2179007"/>
                <a:ext cx="726509" cy="313151"/>
              </a:xfrm>
              <a:prstGeom prst="line">
                <a:avLst/>
              </a:prstGeom>
              <a:noFill/>
              <a:ln w="76200" cap="flat">
                <a:solidFill>
                  <a:srgbClr val="FF0000"/>
                </a:solidFill>
                <a:prstDash val="sysDot"/>
                <a:miter lim="400000"/>
              </a:ln>
              <a:effectLst/>
              <a:sp3d/>
            </p:spPr>
            <p:style>
              <a:lnRef idx="0">
                <a:scrgbClr r="0" g="0" b="0"/>
              </a:lnRef>
              <a:fillRef idx="0">
                <a:scrgbClr r="0" g="0" b="0"/>
              </a:fillRef>
              <a:effectRef idx="0">
                <a:scrgbClr r="0" g="0" b="0"/>
              </a:effectRef>
              <a:fontRef idx="none"/>
            </p:style>
          </p:cxnSp>
          <p:cxnSp>
            <p:nvCxnSpPr>
              <p:cNvPr id="26" name="Straight Connector 25">
                <a:extLst>
                  <a:ext uri="{FF2B5EF4-FFF2-40B4-BE49-F238E27FC236}">
                    <a16:creationId xmlns:a16="http://schemas.microsoft.com/office/drawing/2014/main" id="{D96A0688-AAAD-0C41-B0A5-B7B0FF6132A7}"/>
                  </a:ext>
                </a:extLst>
              </p:cNvPr>
              <p:cNvCxnSpPr>
                <a:cxnSpLocks/>
              </p:cNvCxnSpPr>
              <p:nvPr/>
            </p:nvCxnSpPr>
            <p:spPr>
              <a:xfrm flipH="1">
                <a:off x="7877826" y="2696228"/>
                <a:ext cx="1289134" cy="345831"/>
              </a:xfrm>
              <a:prstGeom prst="line">
                <a:avLst/>
              </a:prstGeom>
              <a:noFill/>
              <a:ln w="76200" cap="flat">
                <a:solidFill>
                  <a:srgbClr val="FF0000"/>
                </a:solidFill>
                <a:prstDash val="sysDot"/>
                <a:miter lim="4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CCA82832-A64B-0D40-910D-240108B2B911}"/>
                  </a:ext>
                </a:extLst>
              </p:cNvPr>
              <p:cNvCxnSpPr>
                <a:cxnSpLocks/>
              </p:cNvCxnSpPr>
              <p:nvPr/>
            </p:nvCxnSpPr>
            <p:spPr>
              <a:xfrm flipV="1">
                <a:off x="7352778" y="3042060"/>
                <a:ext cx="513568" cy="176152"/>
              </a:xfrm>
              <a:prstGeom prst="line">
                <a:avLst/>
              </a:prstGeom>
              <a:noFill/>
              <a:ln w="76200" cap="flat">
                <a:solidFill>
                  <a:srgbClr val="FF0000"/>
                </a:solidFill>
                <a:prstDash val="sysDot"/>
                <a:miter lim="400000"/>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9BFD8574-D832-B247-8544-2F58182EA74B}"/>
                  </a:ext>
                </a:extLst>
              </p:cNvPr>
              <p:cNvCxnSpPr>
                <a:cxnSpLocks/>
              </p:cNvCxnSpPr>
              <p:nvPr/>
            </p:nvCxnSpPr>
            <p:spPr>
              <a:xfrm flipH="1">
                <a:off x="9281786" y="2492158"/>
                <a:ext cx="48013" cy="204070"/>
              </a:xfrm>
              <a:prstGeom prst="line">
                <a:avLst/>
              </a:prstGeom>
              <a:noFill/>
              <a:ln w="76200" cap="flat">
                <a:solidFill>
                  <a:srgbClr val="FF0000"/>
                </a:solidFill>
                <a:prstDash val="sysDot"/>
                <a:miter lim="400000"/>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64D6832D-8BCC-5A45-A7FB-0C4916457870}"/>
                  </a:ext>
                </a:extLst>
              </p:cNvPr>
              <p:cNvCxnSpPr>
                <a:cxnSpLocks/>
              </p:cNvCxnSpPr>
              <p:nvPr/>
            </p:nvCxnSpPr>
            <p:spPr>
              <a:xfrm flipV="1">
                <a:off x="7165934" y="3238252"/>
                <a:ext cx="186845" cy="379682"/>
              </a:xfrm>
              <a:prstGeom prst="line">
                <a:avLst/>
              </a:prstGeom>
              <a:noFill/>
              <a:ln w="76200" cap="flat">
                <a:solidFill>
                  <a:srgbClr val="FF0000"/>
                </a:solidFill>
                <a:prstDash val="sysDot"/>
                <a:miter lim="4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966CCE09-3935-814E-ACAF-AF61423B63B3}"/>
                  </a:ext>
                </a:extLst>
              </p:cNvPr>
              <p:cNvCxnSpPr>
                <a:cxnSpLocks/>
              </p:cNvCxnSpPr>
              <p:nvPr/>
            </p:nvCxnSpPr>
            <p:spPr>
              <a:xfrm flipV="1">
                <a:off x="6357472" y="3617934"/>
                <a:ext cx="791764" cy="1137690"/>
              </a:xfrm>
              <a:prstGeom prst="line">
                <a:avLst/>
              </a:prstGeom>
              <a:noFill/>
              <a:ln w="76200" cap="flat">
                <a:solidFill>
                  <a:srgbClr val="FF0000"/>
                </a:solidFill>
                <a:prstDash val="sysDot"/>
                <a:miter lim="4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1F7840CE-D31A-6B4A-9D46-3B2C2AE0D166}"/>
                  </a:ext>
                </a:extLst>
              </p:cNvPr>
              <p:cNvCxnSpPr>
                <a:cxnSpLocks/>
              </p:cNvCxnSpPr>
              <p:nvPr/>
            </p:nvCxnSpPr>
            <p:spPr>
              <a:xfrm flipH="1">
                <a:off x="5459256" y="4755624"/>
                <a:ext cx="898216" cy="1833095"/>
              </a:xfrm>
              <a:prstGeom prst="line">
                <a:avLst/>
              </a:prstGeom>
              <a:noFill/>
              <a:ln w="76200" cap="flat">
                <a:solidFill>
                  <a:srgbClr val="FF0000"/>
                </a:solidFill>
                <a:prstDash val="sysDot"/>
                <a:miter lim="400000"/>
              </a:ln>
              <a:effectLst/>
              <a:sp3d/>
            </p:spPr>
            <p:style>
              <a:lnRef idx="0">
                <a:scrgbClr r="0" g="0" b="0"/>
              </a:lnRef>
              <a:fillRef idx="0">
                <a:scrgbClr r="0" g="0" b="0"/>
              </a:fillRef>
              <a:effectRef idx="0">
                <a:scrgbClr r="0" g="0" b="0"/>
              </a:effectRef>
              <a:fontRef idx="none"/>
            </p:style>
          </p:cxnSp>
        </p:grpSp>
        <p:sp>
          <p:nvSpPr>
            <p:cNvPr id="56" name="TextBox 55">
              <a:extLst>
                <a:ext uri="{FF2B5EF4-FFF2-40B4-BE49-F238E27FC236}">
                  <a16:creationId xmlns:a16="http://schemas.microsoft.com/office/drawing/2014/main" id="{E899B8AD-0FCB-4447-AD2B-DF7E36F6C93E}"/>
                </a:ext>
              </a:extLst>
            </p:cNvPr>
            <p:cNvSpPr txBox="1"/>
            <p:nvPr/>
          </p:nvSpPr>
          <p:spPr>
            <a:xfrm>
              <a:off x="3668975" y="3699480"/>
              <a:ext cx="1367499" cy="410369"/>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0000"/>
                  </a:solidFill>
                  <a:effectLst/>
                  <a:uFillTx/>
                  <a:latin typeface="Gill Sans"/>
                  <a:ea typeface="Gill Sans"/>
                  <a:cs typeface="Gill Sans"/>
                  <a:sym typeface="Gill Sans"/>
                </a:rPr>
                <a:t>Threshold</a:t>
              </a:r>
            </a:p>
          </p:txBody>
        </p:sp>
      </p:grpSp>
      <p:grpSp>
        <p:nvGrpSpPr>
          <p:cNvPr id="58" name="Group 57">
            <a:extLst>
              <a:ext uri="{FF2B5EF4-FFF2-40B4-BE49-F238E27FC236}">
                <a16:creationId xmlns:a16="http://schemas.microsoft.com/office/drawing/2014/main" id="{86455E66-6661-C644-B87E-F69CE644B291}"/>
              </a:ext>
            </a:extLst>
          </p:cNvPr>
          <p:cNvGrpSpPr/>
          <p:nvPr/>
        </p:nvGrpSpPr>
        <p:grpSpPr>
          <a:xfrm>
            <a:off x="7127310" y="2279737"/>
            <a:ext cx="1665961" cy="4356477"/>
            <a:chOff x="7127310" y="2279737"/>
            <a:chExt cx="1665961" cy="4356477"/>
          </a:xfrm>
        </p:grpSpPr>
        <p:grpSp>
          <p:nvGrpSpPr>
            <p:cNvPr id="22" name="Group 21">
              <a:extLst>
                <a:ext uri="{FF2B5EF4-FFF2-40B4-BE49-F238E27FC236}">
                  <a16:creationId xmlns:a16="http://schemas.microsoft.com/office/drawing/2014/main" id="{E780E393-BC6E-0744-A728-6182589F6A5D}"/>
                </a:ext>
              </a:extLst>
            </p:cNvPr>
            <p:cNvGrpSpPr/>
            <p:nvPr/>
          </p:nvGrpSpPr>
          <p:grpSpPr>
            <a:xfrm>
              <a:off x="7127310" y="2279737"/>
              <a:ext cx="1665961" cy="4356477"/>
              <a:chOff x="7127310" y="2279737"/>
              <a:chExt cx="1665961" cy="4356477"/>
            </a:xfrm>
          </p:grpSpPr>
          <p:cxnSp>
            <p:nvCxnSpPr>
              <p:cNvPr id="3" name="Straight Connector 2">
                <a:extLst>
                  <a:ext uri="{FF2B5EF4-FFF2-40B4-BE49-F238E27FC236}">
                    <a16:creationId xmlns:a16="http://schemas.microsoft.com/office/drawing/2014/main" id="{7CA99B8A-F210-B541-A333-5702EA4B179E}"/>
                  </a:ext>
                </a:extLst>
              </p:cNvPr>
              <p:cNvCxnSpPr/>
              <p:nvPr/>
            </p:nvCxnSpPr>
            <p:spPr>
              <a:xfrm flipH="1">
                <a:off x="8066762" y="2279737"/>
                <a:ext cx="726509" cy="313151"/>
              </a:xfrm>
              <a:prstGeom prst="line">
                <a:avLst/>
              </a:prstGeom>
              <a:noFill/>
              <a:ln w="76200" cap="flat">
                <a:solidFill>
                  <a:srgbClr val="0070C0"/>
                </a:solidFill>
                <a:prstDash val="sysDot"/>
                <a:miter lim="400000"/>
              </a:ln>
              <a:effectLst/>
              <a:sp3d/>
            </p:spPr>
            <p:style>
              <a:lnRef idx="0">
                <a:scrgbClr r="0" g="0" b="0"/>
              </a:lnRef>
              <a:fillRef idx="0">
                <a:scrgbClr r="0" g="0" b="0"/>
              </a:fillRef>
              <a:effectRef idx="0">
                <a:scrgbClr r="0" g="0" b="0"/>
              </a:effectRef>
              <a:fontRef idx="none"/>
            </p:style>
          </p:cxnSp>
          <p:cxnSp>
            <p:nvCxnSpPr>
              <p:cNvPr id="5" name="Straight Connector 4">
                <a:extLst>
                  <a:ext uri="{FF2B5EF4-FFF2-40B4-BE49-F238E27FC236}">
                    <a16:creationId xmlns:a16="http://schemas.microsoft.com/office/drawing/2014/main" id="{DA341720-EDF4-F843-A298-61703E6B2323}"/>
                  </a:ext>
                </a:extLst>
              </p:cNvPr>
              <p:cNvCxnSpPr>
                <a:cxnSpLocks/>
              </p:cNvCxnSpPr>
              <p:nvPr/>
            </p:nvCxnSpPr>
            <p:spPr>
              <a:xfrm flipH="1">
                <a:off x="7127310" y="2696228"/>
                <a:ext cx="1215024" cy="504171"/>
              </a:xfrm>
              <a:prstGeom prst="line">
                <a:avLst/>
              </a:prstGeom>
              <a:noFill/>
              <a:ln w="76200" cap="flat">
                <a:solidFill>
                  <a:srgbClr val="0070C0"/>
                </a:solidFill>
                <a:prstDash val="sysDot"/>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F8F7E9FD-8262-F148-8A0F-5B2623361F9C}"/>
                  </a:ext>
                </a:extLst>
              </p:cNvPr>
              <p:cNvCxnSpPr>
                <a:cxnSpLocks/>
              </p:cNvCxnSpPr>
              <p:nvPr/>
            </p:nvCxnSpPr>
            <p:spPr>
              <a:xfrm flipH="1" flipV="1">
                <a:off x="7240043" y="3200400"/>
                <a:ext cx="425886" cy="457201"/>
              </a:xfrm>
              <a:prstGeom prst="line">
                <a:avLst/>
              </a:prstGeom>
              <a:noFill/>
              <a:ln w="76200" cap="flat">
                <a:solidFill>
                  <a:srgbClr val="0070C0"/>
                </a:solidFill>
                <a:prstDash val="sysDot"/>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5CD6BE50-670E-1448-A83C-48BD104C3E18}"/>
                  </a:ext>
                </a:extLst>
              </p:cNvPr>
              <p:cNvCxnSpPr>
                <a:cxnSpLocks/>
              </p:cNvCxnSpPr>
              <p:nvPr/>
            </p:nvCxnSpPr>
            <p:spPr>
              <a:xfrm>
                <a:off x="8066762" y="2592888"/>
                <a:ext cx="275573" cy="103340"/>
              </a:xfrm>
              <a:prstGeom prst="line">
                <a:avLst/>
              </a:prstGeom>
              <a:noFill/>
              <a:ln w="76200" cap="flat">
                <a:solidFill>
                  <a:srgbClr val="0070C0"/>
                </a:solidFill>
                <a:prstDash val="sysDot"/>
                <a:miter lim="4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FA5546F0-399F-F841-BF0F-6D4F9711C1E2}"/>
                  </a:ext>
                </a:extLst>
              </p:cNvPr>
              <p:cNvCxnSpPr>
                <a:cxnSpLocks/>
              </p:cNvCxnSpPr>
              <p:nvPr/>
            </p:nvCxnSpPr>
            <p:spPr>
              <a:xfrm flipH="1" flipV="1">
                <a:off x="7665929" y="3657600"/>
                <a:ext cx="400834" cy="904499"/>
              </a:xfrm>
              <a:prstGeom prst="line">
                <a:avLst/>
              </a:prstGeom>
              <a:noFill/>
              <a:ln w="76200" cap="flat">
                <a:solidFill>
                  <a:srgbClr val="0070C0"/>
                </a:solidFill>
                <a:prstDash val="sysDot"/>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430B9819-8062-6940-90B7-E3DAAA19DA8F}"/>
                  </a:ext>
                </a:extLst>
              </p:cNvPr>
              <p:cNvCxnSpPr>
                <a:cxnSpLocks/>
              </p:cNvCxnSpPr>
              <p:nvPr/>
            </p:nvCxnSpPr>
            <p:spPr>
              <a:xfrm flipH="1" flipV="1">
                <a:off x="8066762" y="4524213"/>
                <a:ext cx="162837" cy="767622"/>
              </a:xfrm>
              <a:prstGeom prst="line">
                <a:avLst/>
              </a:prstGeom>
              <a:noFill/>
              <a:ln w="76200" cap="flat">
                <a:solidFill>
                  <a:srgbClr val="0070C0"/>
                </a:solidFill>
                <a:prstDash val="sysDot"/>
                <a:miter lim="4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B583A597-1B2B-8445-BA9E-7D3B4CA9CB5D}"/>
                  </a:ext>
                </a:extLst>
              </p:cNvPr>
              <p:cNvCxnSpPr>
                <a:cxnSpLocks/>
              </p:cNvCxnSpPr>
              <p:nvPr/>
            </p:nvCxnSpPr>
            <p:spPr>
              <a:xfrm flipH="1">
                <a:off x="8066763" y="5289011"/>
                <a:ext cx="162836" cy="1347203"/>
              </a:xfrm>
              <a:prstGeom prst="line">
                <a:avLst/>
              </a:prstGeom>
              <a:noFill/>
              <a:ln w="76200" cap="flat">
                <a:solidFill>
                  <a:srgbClr val="0070C0"/>
                </a:solidFill>
                <a:prstDash val="sysDot"/>
                <a:miter lim="400000"/>
              </a:ln>
              <a:effectLst/>
              <a:sp3d/>
            </p:spPr>
            <p:style>
              <a:lnRef idx="0">
                <a:scrgbClr r="0" g="0" b="0"/>
              </a:lnRef>
              <a:fillRef idx="0">
                <a:scrgbClr r="0" g="0" b="0"/>
              </a:fillRef>
              <a:effectRef idx="0">
                <a:scrgbClr r="0" g="0" b="0"/>
              </a:effectRef>
              <a:fontRef idx="none"/>
            </p:style>
          </p:cxnSp>
        </p:grpSp>
        <p:sp>
          <p:nvSpPr>
            <p:cNvPr id="60" name="TextBox 59">
              <a:extLst>
                <a:ext uri="{FF2B5EF4-FFF2-40B4-BE49-F238E27FC236}">
                  <a16:creationId xmlns:a16="http://schemas.microsoft.com/office/drawing/2014/main" id="{EAD55A96-1BF0-354A-B062-82ECA8A1A824}"/>
                </a:ext>
              </a:extLst>
            </p:cNvPr>
            <p:cNvSpPr txBox="1"/>
            <p:nvPr/>
          </p:nvSpPr>
          <p:spPr>
            <a:xfrm>
              <a:off x="7365699" y="5820527"/>
              <a:ext cx="1367499" cy="410369"/>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70C0"/>
                  </a:solidFill>
                  <a:effectLst/>
                  <a:uFillTx/>
                  <a:latin typeface="Gill Sans"/>
                  <a:ea typeface="Gill Sans"/>
                  <a:cs typeface="Gill Sans"/>
                  <a:sym typeface="Gill Sans"/>
                </a:rPr>
                <a:t>Boundary</a:t>
              </a:r>
            </a:p>
          </p:txBody>
        </p:sp>
      </p:grpSp>
      <p:grpSp>
        <p:nvGrpSpPr>
          <p:cNvPr id="64" name="Group 63">
            <a:extLst>
              <a:ext uri="{FF2B5EF4-FFF2-40B4-BE49-F238E27FC236}">
                <a16:creationId xmlns:a16="http://schemas.microsoft.com/office/drawing/2014/main" id="{FEE2AF70-B05E-B243-B088-8F8A33CB9EAE}"/>
              </a:ext>
            </a:extLst>
          </p:cNvPr>
          <p:cNvGrpSpPr/>
          <p:nvPr/>
        </p:nvGrpSpPr>
        <p:grpSpPr>
          <a:xfrm>
            <a:off x="7778662" y="2555310"/>
            <a:ext cx="2208387" cy="4157626"/>
            <a:chOff x="7778662" y="2555310"/>
            <a:chExt cx="2208387" cy="4157626"/>
          </a:xfrm>
        </p:grpSpPr>
        <p:grpSp>
          <p:nvGrpSpPr>
            <p:cNvPr id="42" name="Group 41">
              <a:extLst>
                <a:ext uri="{FF2B5EF4-FFF2-40B4-BE49-F238E27FC236}">
                  <a16:creationId xmlns:a16="http://schemas.microsoft.com/office/drawing/2014/main" id="{982795CF-BDA4-B546-80CD-20A13A43B998}"/>
                </a:ext>
              </a:extLst>
            </p:cNvPr>
            <p:cNvGrpSpPr/>
            <p:nvPr/>
          </p:nvGrpSpPr>
          <p:grpSpPr>
            <a:xfrm>
              <a:off x="7778662" y="2555310"/>
              <a:ext cx="1137776" cy="4157626"/>
              <a:chOff x="7091823" y="2503640"/>
              <a:chExt cx="1137776" cy="4157626"/>
            </a:xfrm>
          </p:grpSpPr>
          <p:cxnSp>
            <p:nvCxnSpPr>
              <p:cNvPr id="44" name="Straight Connector 43">
                <a:extLst>
                  <a:ext uri="{FF2B5EF4-FFF2-40B4-BE49-F238E27FC236}">
                    <a16:creationId xmlns:a16="http://schemas.microsoft.com/office/drawing/2014/main" id="{D5495233-F4AC-7049-BAB0-D115E6543EBC}"/>
                  </a:ext>
                </a:extLst>
              </p:cNvPr>
              <p:cNvCxnSpPr>
                <a:cxnSpLocks/>
              </p:cNvCxnSpPr>
              <p:nvPr/>
            </p:nvCxnSpPr>
            <p:spPr>
              <a:xfrm flipH="1">
                <a:off x="7127310" y="2650741"/>
                <a:ext cx="785784" cy="549658"/>
              </a:xfrm>
              <a:prstGeom prst="line">
                <a:avLst/>
              </a:prstGeom>
              <a:noFill/>
              <a:ln w="76200" cap="flat">
                <a:solidFill>
                  <a:srgbClr val="00B050"/>
                </a:solidFill>
                <a:prstDash val="sysDot"/>
                <a:miter lim="400000"/>
              </a:ln>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B302453F-821C-544A-827C-6C746319DE1D}"/>
                  </a:ext>
                </a:extLst>
              </p:cNvPr>
              <p:cNvCxnSpPr>
                <a:cxnSpLocks/>
              </p:cNvCxnSpPr>
              <p:nvPr/>
            </p:nvCxnSpPr>
            <p:spPr>
              <a:xfrm flipH="1" flipV="1">
                <a:off x="7091823" y="3200400"/>
                <a:ext cx="450937" cy="457200"/>
              </a:xfrm>
              <a:prstGeom prst="line">
                <a:avLst/>
              </a:prstGeom>
              <a:noFill/>
              <a:ln w="76200" cap="flat">
                <a:solidFill>
                  <a:srgbClr val="00B050"/>
                </a:solidFill>
                <a:prstDash val="sysDot"/>
                <a:miter lim="400000"/>
              </a:ln>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id="{FB32D23F-DA68-1B47-8895-C9E22202224F}"/>
                  </a:ext>
                </a:extLst>
              </p:cNvPr>
              <p:cNvCxnSpPr>
                <a:cxnSpLocks/>
              </p:cNvCxnSpPr>
              <p:nvPr/>
            </p:nvCxnSpPr>
            <p:spPr>
              <a:xfrm>
                <a:off x="7880963" y="2503640"/>
                <a:ext cx="32131" cy="140918"/>
              </a:xfrm>
              <a:prstGeom prst="line">
                <a:avLst/>
              </a:prstGeom>
              <a:noFill/>
              <a:ln w="76200" cap="flat">
                <a:solidFill>
                  <a:srgbClr val="00B050"/>
                </a:solidFill>
                <a:prstDash val="sysDot"/>
                <a:miter lim="400000"/>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390F062B-F91F-5942-95CA-1EFBC6763078}"/>
                  </a:ext>
                </a:extLst>
              </p:cNvPr>
              <p:cNvCxnSpPr>
                <a:cxnSpLocks/>
              </p:cNvCxnSpPr>
              <p:nvPr/>
            </p:nvCxnSpPr>
            <p:spPr>
              <a:xfrm flipH="1" flipV="1">
                <a:off x="7542760" y="3718664"/>
                <a:ext cx="524003" cy="843436"/>
              </a:xfrm>
              <a:prstGeom prst="line">
                <a:avLst/>
              </a:prstGeom>
              <a:noFill/>
              <a:ln w="76200" cap="flat">
                <a:solidFill>
                  <a:srgbClr val="00B050"/>
                </a:solidFill>
                <a:prstDash val="sysDot"/>
                <a:miter lim="400000"/>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79D8E32D-2B78-F249-814C-5B5C66E1FE40}"/>
                  </a:ext>
                </a:extLst>
              </p:cNvPr>
              <p:cNvCxnSpPr>
                <a:cxnSpLocks/>
              </p:cNvCxnSpPr>
              <p:nvPr/>
            </p:nvCxnSpPr>
            <p:spPr>
              <a:xfrm flipH="1">
                <a:off x="8066763" y="5314063"/>
                <a:ext cx="162836" cy="1347203"/>
              </a:xfrm>
              <a:prstGeom prst="line">
                <a:avLst/>
              </a:prstGeom>
              <a:noFill/>
              <a:ln w="76200" cap="flat">
                <a:solidFill>
                  <a:srgbClr val="00B050"/>
                </a:solidFill>
                <a:prstDash val="sysDot"/>
                <a:miter lim="400000"/>
              </a:ln>
              <a:effectLst/>
              <a:sp3d/>
            </p:spPr>
            <p:style>
              <a:lnRef idx="0">
                <a:scrgbClr r="0" g="0" b="0"/>
              </a:lnRef>
              <a:fillRef idx="0">
                <a:scrgbClr r="0" g="0" b="0"/>
              </a:fillRef>
              <a:effectRef idx="0">
                <a:scrgbClr r="0" g="0" b="0"/>
              </a:effectRef>
              <a:fontRef idx="none"/>
            </p:style>
          </p:cxnSp>
        </p:grpSp>
        <p:sp>
          <p:nvSpPr>
            <p:cNvPr id="62" name="Rectangle 61">
              <a:extLst>
                <a:ext uri="{FF2B5EF4-FFF2-40B4-BE49-F238E27FC236}">
                  <a16:creationId xmlns:a16="http://schemas.microsoft.com/office/drawing/2014/main" id="{2C3109FD-39FB-DF44-92D3-8BA340513A3D}"/>
                </a:ext>
              </a:extLst>
            </p:cNvPr>
            <p:cNvSpPr/>
            <p:nvPr/>
          </p:nvSpPr>
          <p:spPr>
            <a:xfrm rot="19338209">
              <a:off x="8121225" y="2676530"/>
              <a:ext cx="1473397" cy="1281339"/>
            </a:xfrm>
            <a:prstGeom prst="rect">
              <a:avLst/>
            </a:prstGeom>
            <a:solidFill>
              <a:srgbClr val="00B05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63" name="Triangle 62">
              <a:extLst>
                <a:ext uri="{FF2B5EF4-FFF2-40B4-BE49-F238E27FC236}">
                  <a16:creationId xmlns:a16="http://schemas.microsoft.com/office/drawing/2014/main" id="{750AA110-EDEA-374F-8FE2-B4D6C3436576}"/>
                </a:ext>
              </a:extLst>
            </p:cNvPr>
            <p:cNvSpPr/>
            <p:nvPr/>
          </p:nvSpPr>
          <p:spPr>
            <a:xfrm rot="2326468">
              <a:off x="9018486" y="3163747"/>
              <a:ext cx="663513" cy="1513819"/>
            </a:xfrm>
            <a:prstGeom prst="triangle">
              <a:avLst/>
            </a:prstGeom>
            <a:solidFill>
              <a:srgbClr val="00B05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65" name="Triangle 64">
              <a:extLst>
                <a:ext uri="{FF2B5EF4-FFF2-40B4-BE49-F238E27FC236}">
                  <a16:creationId xmlns:a16="http://schemas.microsoft.com/office/drawing/2014/main" id="{C522EB5E-ED4B-F34F-A70E-B76B0F477939}"/>
                </a:ext>
              </a:extLst>
            </p:cNvPr>
            <p:cNvSpPr/>
            <p:nvPr/>
          </p:nvSpPr>
          <p:spPr>
            <a:xfrm rot="12957425">
              <a:off x="9376755" y="3137088"/>
              <a:ext cx="610294" cy="1528650"/>
            </a:xfrm>
            <a:prstGeom prst="triangle">
              <a:avLst/>
            </a:prstGeom>
            <a:solidFill>
              <a:srgbClr val="00B05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66" name="Rectangle 65">
              <a:extLst>
                <a:ext uri="{FF2B5EF4-FFF2-40B4-BE49-F238E27FC236}">
                  <a16:creationId xmlns:a16="http://schemas.microsoft.com/office/drawing/2014/main" id="{E1BFF2C1-4FCF-AA4E-A763-F06737C24090}"/>
                </a:ext>
              </a:extLst>
            </p:cNvPr>
            <p:cNvSpPr/>
            <p:nvPr/>
          </p:nvSpPr>
          <p:spPr>
            <a:xfrm rot="435202">
              <a:off x="8913650" y="5372367"/>
              <a:ext cx="449882" cy="1281339"/>
            </a:xfrm>
            <a:prstGeom prst="rect">
              <a:avLst/>
            </a:prstGeom>
            <a:solidFill>
              <a:srgbClr val="00B05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59" name="TextBox 58">
              <a:extLst>
                <a:ext uri="{FF2B5EF4-FFF2-40B4-BE49-F238E27FC236}">
                  <a16:creationId xmlns:a16="http://schemas.microsoft.com/office/drawing/2014/main" id="{4A1DBFE4-9FCB-2C46-93BA-A1531921C772}"/>
                </a:ext>
              </a:extLst>
            </p:cNvPr>
            <p:cNvSpPr txBox="1"/>
            <p:nvPr/>
          </p:nvSpPr>
          <p:spPr>
            <a:xfrm>
              <a:off x="8504845" y="3216758"/>
              <a:ext cx="136749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Gill Sans"/>
                  <a:ea typeface="Gill Sans"/>
                  <a:cs typeface="Gill Sans"/>
                  <a:sym typeface="Gill Sans"/>
                </a:rPr>
                <a:t>Safe Operating Space</a:t>
              </a:r>
            </a:p>
          </p:txBody>
        </p:sp>
      </p:grpSp>
      <p:sp>
        <p:nvSpPr>
          <p:cNvPr id="77" name="TextBox 76">
            <a:extLst>
              <a:ext uri="{FF2B5EF4-FFF2-40B4-BE49-F238E27FC236}">
                <a16:creationId xmlns:a16="http://schemas.microsoft.com/office/drawing/2014/main" id="{50D0AB5B-F082-CD40-B579-C001B8B43772}"/>
              </a:ext>
            </a:extLst>
          </p:cNvPr>
          <p:cNvSpPr txBox="1"/>
          <p:nvPr/>
        </p:nvSpPr>
        <p:spPr>
          <a:xfrm>
            <a:off x="5837286" y="5720961"/>
            <a:ext cx="136749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Gill Sans"/>
                <a:ea typeface="Gill Sans"/>
                <a:cs typeface="Gill Sans"/>
                <a:sym typeface="Gill Sans"/>
              </a:rPr>
              <a:t>Zone of Uncertainty</a:t>
            </a:r>
          </a:p>
        </p:txBody>
      </p:sp>
    </p:spTree>
    <p:custDataLst>
      <p:tags r:id="rId1"/>
    </p:custDataLst>
    <p:extLst>
      <p:ext uri="{BB962C8B-B14F-4D97-AF65-F5344CB8AC3E}">
        <p14:creationId xmlns:p14="http://schemas.microsoft.com/office/powerpoint/2010/main" val="392818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subTnLst>
                                    <p:set>
                                      <p:cBhvr override="childStyle">
                                        <p:cTn dur="1" fill="hold" display="0" masterRel="nextClick" afterEffect="1"/>
                                        <p:tgtEl>
                                          <p:spTgt spid="68"/>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0C3920-513F-1047-8D29-A4CB6607BF8B}"/>
              </a:ext>
            </a:extLst>
          </p:cNvPr>
          <p:cNvSpPr>
            <a:spLocks noGrp="1"/>
          </p:cNvSpPr>
          <p:nvPr>
            <p:ph sz="quarter" idx="13"/>
          </p:nvPr>
        </p:nvSpPr>
        <p:spPr>
          <a:xfrm>
            <a:off x="2305879" y="556591"/>
            <a:ext cx="9669670" cy="3223591"/>
          </a:xfrm>
        </p:spPr>
        <p:txBody>
          <a:bodyPr>
            <a:normAutofit/>
          </a:bodyPr>
          <a:lstStyle/>
          <a:p>
            <a:pPr marL="0" indent="0" algn="r">
              <a:lnSpc>
                <a:spcPct val="100000"/>
              </a:lnSpc>
              <a:buNone/>
            </a:pPr>
            <a:r>
              <a:rPr lang="en-US" sz="4400" dirty="0"/>
              <a:t>This planetary boundaries definition of sustainability as a “safe operating space” is rooted in </a:t>
            </a:r>
            <a:r>
              <a:rPr lang="en-US" sz="4400" u="sng" dirty="0"/>
              <a:t>resilience</a:t>
            </a:r>
            <a:r>
              <a:rPr lang="en-US" sz="4400" dirty="0"/>
              <a:t>.</a:t>
            </a:r>
            <a:endParaRPr lang="en-US" sz="4400" u="sng" dirty="0"/>
          </a:p>
        </p:txBody>
      </p:sp>
      <p:sp>
        <p:nvSpPr>
          <p:cNvPr id="7" name="Freeform 6">
            <a:extLst>
              <a:ext uri="{FF2B5EF4-FFF2-40B4-BE49-F238E27FC236}">
                <a16:creationId xmlns:a16="http://schemas.microsoft.com/office/drawing/2014/main" id="{9DA04BD7-E10A-E64F-850F-C2E3A36BCDB6}"/>
              </a:ext>
            </a:extLst>
          </p:cNvPr>
          <p:cNvSpPr/>
          <p:nvPr/>
        </p:nvSpPr>
        <p:spPr>
          <a:xfrm>
            <a:off x="768626" y="3737113"/>
            <a:ext cx="5327374" cy="2266122"/>
          </a:xfrm>
          <a:custGeom>
            <a:avLst/>
            <a:gdLst>
              <a:gd name="connsiteX0" fmla="*/ 0 w 3458817"/>
              <a:gd name="connsiteY0" fmla="*/ 0 h 1669774"/>
              <a:gd name="connsiteX1" fmla="*/ 781878 w 3458817"/>
              <a:gd name="connsiteY1" fmla="*/ 1060174 h 1669774"/>
              <a:gd name="connsiteX2" fmla="*/ 1669774 w 3458817"/>
              <a:gd name="connsiteY2" fmla="*/ 304800 h 1669774"/>
              <a:gd name="connsiteX3" fmla="*/ 2305878 w 3458817"/>
              <a:gd name="connsiteY3" fmla="*/ 636104 h 1669774"/>
              <a:gd name="connsiteX4" fmla="*/ 2690191 w 3458817"/>
              <a:gd name="connsiteY4" fmla="*/ 410817 h 1669774"/>
              <a:gd name="connsiteX5" fmla="*/ 3458817 w 3458817"/>
              <a:gd name="connsiteY5" fmla="*/ 1669774 h 166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8817" h="1669774">
                <a:moveTo>
                  <a:pt x="0" y="0"/>
                </a:moveTo>
                <a:cubicBezTo>
                  <a:pt x="251791" y="504687"/>
                  <a:pt x="503582" y="1009374"/>
                  <a:pt x="781878" y="1060174"/>
                </a:cubicBezTo>
                <a:cubicBezTo>
                  <a:pt x="1060174" y="1110974"/>
                  <a:pt x="1415774" y="375478"/>
                  <a:pt x="1669774" y="304800"/>
                </a:cubicBezTo>
                <a:cubicBezTo>
                  <a:pt x="1923774" y="234122"/>
                  <a:pt x="2135809" y="618435"/>
                  <a:pt x="2305878" y="636104"/>
                </a:cubicBezTo>
                <a:cubicBezTo>
                  <a:pt x="2475948" y="653774"/>
                  <a:pt x="2498035" y="238539"/>
                  <a:pt x="2690191" y="410817"/>
                </a:cubicBezTo>
                <a:cubicBezTo>
                  <a:pt x="2882347" y="583095"/>
                  <a:pt x="3170582" y="1126434"/>
                  <a:pt x="3458817" y="1669774"/>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F6693C-8C12-3D43-8524-4998BF85F6CD}"/>
              </a:ext>
            </a:extLst>
          </p:cNvPr>
          <p:cNvSpPr/>
          <p:nvPr/>
        </p:nvSpPr>
        <p:spPr>
          <a:xfrm>
            <a:off x="1881808" y="4717774"/>
            <a:ext cx="291548" cy="304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76C5A49A-F701-494B-93BE-6127ECB78E0C}"/>
              </a:ext>
            </a:extLst>
          </p:cNvPr>
          <p:cNvCxnSpPr/>
          <p:nvPr/>
        </p:nvCxnSpPr>
        <p:spPr>
          <a:xfrm flipV="1">
            <a:off x="2305878" y="4444447"/>
            <a:ext cx="278295" cy="29817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C6731A3-BC65-5D40-B1D6-1BA6FF113813}"/>
              </a:ext>
            </a:extLst>
          </p:cNvPr>
          <p:cNvCxnSpPr>
            <a:cxnSpLocks/>
          </p:cNvCxnSpPr>
          <p:nvPr/>
        </p:nvCxnSpPr>
        <p:spPr>
          <a:xfrm flipH="1" flipV="1">
            <a:off x="1451112" y="4389782"/>
            <a:ext cx="298175" cy="32799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BA49EEC-4E28-094F-945D-11819BC6D282}"/>
              </a:ext>
            </a:extLst>
          </p:cNvPr>
          <p:cNvSpPr/>
          <p:nvPr/>
        </p:nvSpPr>
        <p:spPr>
          <a:xfrm>
            <a:off x="3177205" y="3716406"/>
            <a:ext cx="291548"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CACEE20-1B06-9B4A-8C9D-3CD923D66BC8}"/>
              </a:ext>
            </a:extLst>
          </p:cNvPr>
          <p:cNvCxnSpPr>
            <a:cxnSpLocks/>
          </p:cNvCxnSpPr>
          <p:nvPr/>
        </p:nvCxnSpPr>
        <p:spPr>
          <a:xfrm flipV="1">
            <a:off x="2186607" y="3957430"/>
            <a:ext cx="907775" cy="86470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E6172553-3652-4D4C-A61E-58537483CDA6}"/>
              </a:ext>
            </a:extLst>
          </p:cNvPr>
          <p:cNvSpPr/>
          <p:nvPr/>
        </p:nvSpPr>
        <p:spPr>
          <a:xfrm>
            <a:off x="4157869" y="4165323"/>
            <a:ext cx="291548"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5BD37CB-5545-3B41-8606-94BFFCDC67AA}"/>
              </a:ext>
            </a:extLst>
          </p:cNvPr>
          <p:cNvSpPr/>
          <p:nvPr/>
        </p:nvSpPr>
        <p:spPr>
          <a:xfrm>
            <a:off x="3674160" y="3866320"/>
            <a:ext cx="291548"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2A9532D6-E0FE-2444-B724-AB75851D86FC}"/>
              </a:ext>
            </a:extLst>
          </p:cNvPr>
          <p:cNvCxnSpPr>
            <a:cxnSpLocks/>
          </p:cNvCxnSpPr>
          <p:nvPr/>
        </p:nvCxnSpPr>
        <p:spPr>
          <a:xfrm flipV="1">
            <a:off x="4480889" y="3957430"/>
            <a:ext cx="301487" cy="25676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85B46AC-7C2A-5F4E-90C2-7F70ACDAF779}"/>
              </a:ext>
            </a:extLst>
          </p:cNvPr>
          <p:cNvSpPr/>
          <p:nvPr/>
        </p:nvSpPr>
        <p:spPr>
          <a:xfrm>
            <a:off x="4839525" y="3890339"/>
            <a:ext cx="291548"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916080FE-DABC-3845-9F64-4CB96C888152}"/>
              </a:ext>
            </a:extLst>
          </p:cNvPr>
          <p:cNvCxnSpPr>
            <a:cxnSpLocks/>
          </p:cNvCxnSpPr>
          <p:nvPr/>
        </p:nvCxnSpPr>
        <p:spPr>
          <a:xfrm>
            <a:off x="5160882" y="4165323"/>
            <a:ext cx="793482" cy="122914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26C9F716-BDC3-B448-9062-648994013A0F}"/>
              </a:ext>
            </a:extLst>
          </p:cNvPr>
          <p:cNvSpPr/>
          <p:nvPr/>
        </p:nvSpPr>
        <p:spPr>
          <a:xfrm>
            <a:off x="5954364" y="5408129"/>
            <a:ext cx="291548"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F5512B3-3EE5-4C43-B7E2-AA7DAD201D24}"/>
              </a:ext>
            </a:extLst>
          </p:cNvPr>
          <p:cNvSpPr txBox="1"/>
          <p:nvPr/>
        </p:nvSpPr>
        <p:spPr>
          <a:xfrm>
            <a:off x="1193687" y="5394463"/>
            <a:ext cx="1675459" cy="369332"/>
          </a:xfrm>
          <a:prstGeom prst="rect">
            <a:avLst/>
          </a:prstGeom>
          <a:noFill/>
        </p:spPr>
        <p:txBody>
          <a:bodyPr wrap="none" rtlCol="0">
            <a:spAutoFit/>
          </a:bodyPr>
          <a:lstStyle/>
          <a:p>
            <a:r>
              <a:rPr lang="en-US" dirty="0">
                <a:solidFill>
                  <a:schemeClr val="accent1"/>
                </a:solidFill>
              </a:rPr>
              <a:t>“Safe space”</a:t>
            </a:r>
          </a:p>
        </p:txBody>
      </p:sp>
      <p:sp>
        <p:nvSpPr>
          <p:cNvPr id="33" name="TextBox 32">
            <a:extLst>
              <a:ext uri="{FF2B5EF4-FFF2-40B4-BE49-F238E27FC236}">
                <a16:creationId xmlns:a16="http://schemas.microsoft.com/office/drawing/2014/main" id="{4F2A4486-4ECB-5B41-A62D-FC3CF6D9F1FB}"/>
              </a:ext>
            </a:extLst>
          </p:cNvPr>
          <p:cNvSpPr txBox="1"/>
          <p:nvPr/>
        </p:nvSpPr>
        <p:spPr>
          <a:xfrm>
            <a:off x="3531702" y="4657580"/>
            <a:ext cx="1675459" cy="923330"/>
          </a:xfrm>
          <a:prstGeom prst="rect">
            <a:avLst/>
          </a:prstGeom>
          <a:noFill/>
        </p:spPr>
        <p:txBody>
          <a:bodyPr wrap="square" rtlCol="0">
            <a:spAutoFit/>
          </a:bodyPr>
          <a:lstStyle/>
          <a:p>
            <a:pPr algn="ctr"/>
            <a:r>
              <a:rPr lang="en-US" dirty="0">
                <a:solidFill>
                  <a:schemeClr val="accent3"/>
                </a:solidFill>
              </a:rPr>
              <a:t>Less </a:t>
            </a:r>
          </a:p>
          <a:p>
            <a:pPr algn="ctr"/>
            <a:r>
              <a:rPr lang="en-US" dirty="0">
                <a:solidFill>
                  <a:schemeClr val="accent3"/>
                </a:solidFill>
              </a:rPr>
              <a:t>resilient space</a:t>
            </a:r>
          </a:p>
        </p:txBody>
      </p:sp>
      <p:sp>
        <p:nvSpPr>
          <p:cNvPr id="35" name="TextBox 34">
            <a:extLst>
              <a:ext uri="{FF2B5EF4-FFF2-40B4-BE49-F238E27FC236}">
                <a16:creationId xmlns:a16="http://schemas.microsoft.com/office/drawing/2014/main" id="{29E88A73-D43E-8B44-B854-EEADCE3603C4}"/>
              </a:ext>
            </a:extLst>
          </p:cNvPr>
          <p:cNvSpPr txBox="1"/>
          <p:nvPr/>
        </p:nvSpPr>
        <p:spPr>
          <a:xfrm>
            <a:off x="6033967" y="5765589"/>
            <a:ext cx="1675459" cy="646331"/>
          </a:xfrm>
          <a:prstGeom prst="rect">
            <a:avLst/>
          </a:prstGeom>
          <a:noFill/>
        </p:spPr>
        <p:txBody>
          <a:bodyPr wrap="square" rtlCol="0">
            <a:spAutoFit/>
          </a:bodyPr>
          <a:lstStyle/>
          <a:p>
            <a:pPr algn="ctr"/>
            <a:r>
              <a:rPr lang="en-US" dirty="0">
                <a:solidFill>
                  <a:schemeClr val="accent5"/>
                </a:solidFill>
              </a:rPr>
              <a:t>Total loss of resilience</a:t>
            </a:r>
          </a:p>
        </p:txBody>
      </p:sp>
      <p:sp>
        <p:nvSpPr>
          <p:cNvPr id="36" name="TextBox 35">
            <a:extLst>
              <a:ext uri="{FF2B5EF4-FFF2-40B4-BE49-F238E27FC236}">
                <a16:creationId xmlns:a16="http://schemas.microsoft.com/office/drawing/2014/main" id="{A35B6A74-7BE7-C141-9E68-D96E39797AB5}"/>
              </a:ext>
            </a:extLst>
          </p:cNvPr>
          <p:cNvSpPr txBox="1"/>
          <p:nvPr/>
        </p:nvSpPr>
        <p:spPr>
          <a:xfrm>
            <a:off x="7996575" y="4256109"/>
            <a:ext cx="3978974" cy="923330"/>
          </a:xfrm>
          <a:prstGeom prst="rect">
            <a:avLst/>
          </a:prstGeom>
          <a:noFill/>
        </p:spPr>
        <p:txBody>
          <a:bodyPr wrap="none" rtlCol="0">
            <a:spAutoFit/>
          </a:bodyPr>
          <a:lstStyle/>
          <a:p>
            <a:r>
              <a:rPr lang="en-US" dirty="0"/>
              <a:t>Arrows represent disturbances</a:t>
            </a:r>
          </a:p>
          <a:p>
            <a:endParaRPr lang="en-US" dirty="0"/>
          </a:p>
          <a:p>
            <a:r>
              <a:rPr lang="en-US" dirty="0"/>
              <a:t>Longer arrow = larger disturbance</a:t>
            </a:r>
          </a:p>
        </p:txBody>
      </p:sp>
      <p:cxnSp>
        <p:nvCxnSpPr>
          <p:cNvPr id="39" name="Straight Connector 38">
            <a:extLst>
              <a:ext uri="{FF2B5EF4-FFF2-40B4-BE49-F238E27FC236}">
                <a16:creationId xmlns:a16="http://schemas.microsoft.com/office/drawing/2014/main" id="{1B815223-49B2-B347-90EB-B4C2ED1F7262}"/>
              </a:ext>
            </a:extLst>
          </p:cNvPr>
          <p:cNvCxnSpPr>
            <a:cxnSpLocks/>
          </p:cNvCxnSpPr>
          <p:nvPr/>
        </p:nvCxnSpPr>
        <p:spPr>
          <a:xfrm flipV="1">
            <a:off x="3322979" y="3186114"/>
            <a:ext cx="0" cy="281712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8267F23-D335-934E-9242-B1A791DFDFD2}"/>
              </a:ext>
            </a:extLst>
          </p:cNvPr>
          <p:cNvSpPr txBox="1"/>
          <p:nvPr/>
        </p:nvSpPr>
        <p:spPr>
          <a:xfrm>
            <a:off x="2767680" y="6088754"/>
            <a:ext cx="1229824" cy="646331"/>
          </a:xfrm>
          <a:prstGeom prst="rect">
            <a:avLst/>
          </a:prstGeom>
          <a:noFill/>
        </p:spPr>
        <p:txBody>
          <a:bodyPr wrap="none" rtlCol="0">
            <a:spAutoFit/>
          </a:bodyPr>
          <a:lstStyle/>
          <a:p>
            <a:pPr algn="ctr"/>
            <a:r>
              <a:rPr lang="en-US" dirty="0"/>
              <a:t>Threshold</a:t>
            </a:r>
          </a:p>
          <a:p>
            <a:pPr algn="ctr"/>
            <a:r>
              <a:rPr lang="en-US" dirty="0"/>
              <a:t>#1</a:t>
            </a:r>
          </a:p>
        </p:txBody>
      </p:sp>
      <p:cxnSp>
        <p:nvCxnSpPr>
          <p:cNvPr id="42" name="Straight Connector 41">
            <a:extLst>
              <a:ext uri="{FF2B5EF4-FFF2-40B4-BE49-F238E27FC236}">
                <a16:creationId xmlns:a16="http://schemas.microsoft.com/office/drawing/2014/main" id="{74013546-C11A-6C45-8D18-7BC363456F82}"/>
              </a:ext>
            </a:extLst>
          </p:cNvPr>
          <p:cNvCxnSpPr>
            <a:cxnSpLocks/>
          </p:cNvCxnSpPr>
          <p:nvPr/>
        </p:nvCxnSpPr>
        <p:spPr>
          <a:xfrm flipV="1">
            <a:off x="4782376" y="3182017"/>
            <a:ext cx="0" cy="281712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2FDA65-BFCB-C048-BE05-A97D8EF6D154}"/>
              </a:ext>
            </a:extLst>
          </p:cNvPr>
          <p:cNvSpPr txBox="1"/>
          <p:nvPr/>
        </p:nvSpPr>
        <p:spPr>
          <a:xfrm>
            <a:off x="4227077" y="6084657"/>
            <a:ext cx="1229824" cy="646331"/>
          </a:xfrm>
          <a:prstGeom prst="rect">
            <a:avLst/>
          </a:prstGeom>
          <a:noFill/>
        </p:spPr>
        <p:txBody>
          <a:bodyPr wrap="none" rtlCol="0">
            <a:spAutoFit/>
          </a:bodyPr>
          <a:lstStyle/>
          <a:p>
            <a:pPr algn="ctr"/>
            <a:r>
              <a:rPr lang="en-US" dirty="0"/>
              <a:t>Threshold</a:t>
            </a:r>
          </a:p>
          <a:p>
            <a:pPr algn="ctr"/>
            <a:r>
              <a:rPr lang="en-US" dirty="0"/>
              <a:t>#2</a:t>
            </a:r>
          </a:p>
        </p:txBody>
      </p:sp>
    </p:spTree>
    <p:extLst>
      <p:ext uri="{BB962C8B-B14F-4D97-AF65-F5344CB8AC3E}">
        <p14:creationId xmlns:p14="http://schemas.microsoft.com/office/powerpoint/2010/main" val="18272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0" presetClass="exit" presetSubtype="0" fill="hold" nodeType="withEffect">
                                  <p:stCondLst>
                                    <p:cond delay="1500"/>
                                  </p:stCondLst>
                                  <p:childTnLst>
                                    <p:animEffect transition="out" filter="fade">
                                      <p:cBhvr>
                                        <p:cTn id="10" dur="1000"/>
                                        <p:tgtEl>
                                          <p:spTgt spid="17"/>
                                        </p:tgtEl>
                                      </p:cBhvr>
                                    </p:animEffect>
                                    <p:set>
                                      <p:cBhvr>
                                        <p:cTn id="11" dur="1" fill="hold">
                                          <p:stCondLst>
                                            <p:cond delay="999"/>
                                          </p:stCondLst>
                                        </p:cTn>
                                        <p:tgtEl>
                                          <p:spTgt spid="17"/>
                                        </p:tgtEl>
                                        <p:attrNameLst>
                                          <p:attrName>style.visibility</p:attrName>
                                        </p:attrNameLst>
                                      </p:cBhvr>
                                      <p:to>
                                        <p:strVal val="hidden"/>
                                      </p:to>
                                    </p:set>
                                  </p:childTnLst>
                                </p:cTn>
                              </p:par>
                              <p:par>
                                <p:cTn id="12" presetID="10" presetClass="exit" presetSubtype="0" fill="hold" grpId="1" nodeType="withEffect">
                                  <p:stCondLst>
                                    <p:cond delay="1000"/>
                                  </p:stCondLst>
                                  <p:childTnLst>
                                    <p:animEffect transition="out" filter="fade">
                                      <p:cBhvr>
                                        <p:cTn id="13" dur="2000"/>
                                        <p:tgtEl>
                                          <p:spTgt spid="16"/>
                                        </p:tgtEl>
                                      </p:cBhvr>
                                    </p:animEffect>
                                    <p:set>
                                      <p:cBhvr>
                                        <p:cTn id="14" dur="1" fill="hold">
                                          <p:stCondLst>
                                            <p:cond delay="1999"/>
                                          </p:stCondLst>
                                        </p:cTn>
                                        <p:tgtEl>
                                          <p:spTgt spid="16"/>
                                        </p:tgtEl>
                                        <p:attrNameLst>
                                          <p:attrName>style.visibility</p:attrName>
                                        </p:attrNameLst>
                                      </p:cBhvr>
                                      <p:to>
                                        <p:strVal val="hidden"/>
                                      </p:to>
                                    </p:set>
                                  </p:childTnLst>
                                </p:cTn>
                              </p:par>
                              <p:par>
                                <p:cTn id="15" presetID="1"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childTnLst>
                                </p:cTn>
                              </p:par>
                              <p:par>
                                <p:cTn id="17" presetID="10" presetClass="exit" presetSubtype="0" fill="hold" grpId="1" nodeType="withEffect">
                                  <p:stCondLst>
                                    <p:cond delay="2000"/>
                                  </p:stCondLst>
                                  <p:childTnLst>
                                    <p:animEffect transition="out" filter="fade">
                                      <p:cBhvr>
                                        <p:cTn id="18" dur="2000"/>
                                        <p:tgtEl>
                                          <p:spTgt spid="24"/>
                                        </p:tgtEl>
                                      </p:cBhvr>
                                    </p:animEffect>
                                    <p:set>
                                      <p:cBhvr>
                                        <p:cTn id="19" dur="1" fill="hold">
                                          <p:stCondLst>
                                            <p:cond delay="1999"/>
                                          </p:stCondLst>
                                        </p:cTn>
                                        <p:tgtEl>
                                          <p:spTgt spid="24"/>
                                        </p:tgtEl>
                                        <p:attrNameLst>
                                          <p:attrName>style.visibility</p:attrName>
                                        </p:attrNameLst>
                                      </p:cBhvr>
                                      <p:to>
                                        <p:strVal val="hidden"/>
                                      </p:to>
                                    </p:set>
                                  </p:childTnLst>
                                </p:cTn>
                              </p:par>
                              <p:par>
                                <p:cTn id="20" presetID="1" presetClass="entr" presetSubtype="0" fill="hold" grpId="0" nodeType="withEffect">
                                  <p:stCondLst>
                                    <p:cond delay="200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2000"/>
                                        <p:tgtEl>
                                          <p:spTgt spid="23"/>
                                        </p:tgtEl>
                                      </p:cBhvr>
                                    </p:animEffect>
                                    <p:set>
                                      <p:cBhvr>
                                        <p:cTn id="28" dur="1" fill="hold">
                                          <p:stCondLst>
                                            <p:cond delay="1999"/>
                                          </p:stCondLst>
                                        </p:cTn>
                                        <p:tgtEl>
                                          <p:spTgt spid="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1000"/>
                                  </p:stCondLst>
                                  <p:childTnLst>
                                    <p:set>
                                      <p:cBhvr>
                                        <p:cTn id="34" dur="1" fill="hold">
                                          <p:stCondLst>
                                            <p:cond delay="0"/>
                                          </p:stCondLst>
                                        </p:cTn>
                                        <p:tgtEl>
                                          <p:spTgt spid="28"/>
                                        </p:tgtEl>
                                        <p:attrNameLst>
                                          <p:attrName>style.visibility</p:attrName>
                                        </p:attrNameLst>
                                      </p:cBhvr>
                                      <p:to>
                                        <p:strVal val="visible"/>
                                      </p:to>
                                    </p:set>
                                  </p:childTnLst>
                                </p:cTn>
                              </p:par>
                              <p:par>
                                <p:cTn id="35" presetID="10" presetClass="exit" presetSubtype="0" fill="hold" grpId="1" nodeType="withEffect">
                                  <p:stCondLst>
                                    <p:cond delay="1000"/>
                                  </p:stCondLst>
                                  <p:childTnLst>
                                    <p:animEffect transition="out" filter="fade">
                                      <p:cBhvr>
                                        <p:cTn id="36" dur="2000"/>
                                        <p:tgtEl>
                                          <p:spTgt spid="27"/>
                                        </p:tgtEl>
                                      </p:cBhvr>
                                    </p:animEffect>
                                    <p:set>
                                      <p:cBhvr>
                                        <p:cTn id="37" dur="1" fill="hold">
                                          <p:stCondLst>
                                            <p:cond delay="1999"/>
                                          </p:stCondLst>
                                        </p:cTn>
                                        <p:tgtEl>
                                          <p:spTgt spid="27"/>
                                        </p:tgtEl>
                                        <p:attrNameLst>
                                          <p:attrName>style.visibility</p:attrName>
                                        </p:attrNameLst>
                                      </p:cBhvr>
                                      <p:to>
                                        <p:strVal val="hidden"/>
                                      </p:to>
                                    </p:set>
                                  </p:childTnLst>
                                </p:cTn>
                              </p:par>
                              <p:par>
                                <p:cTn id="38" presetID="10" presetClass="exit" presetSubtype="0" fill="hold" nodeType="withEffect">
                                  <p:stCondLst>
                                    <p:cond delay="1000"/>
                                  </p:stCondLst>
                                  <p:childTnLst>
                                    <p:animEffect transition="out" filter="fade">
                                      <p:cBhvr>
                                        <p:cTn id="39" dur="2000"/>
                                        <p:tgtEl>
                                          <p:spTgt spid="25"/>
                                        </p:tgtEl>
                                      </p:cBhvr>
                                    </p:animEffect>
                                    <p:set>
                                      <p:cBhvr>
                                        <p:cTn id="40" dur="1" fill="hold">
                                          <p:stCondLst>
                                            <p:cond delay="1999"/>
                                          </p:stCondLst>
                                        </p:cTn>
                                        <p:tgtEl>
                                          <p:spTgt spid="25"/>
                                        </p:tgtEl>
                                        <p:attrNameLst>
                                          <p:attrName>style.visibility</p:attrName>
                                        </p:attrNameLst>
                                      </p:cBhvr>
                                      <p:to>
                                        <p:strVal val="hidden"/>
                                      </p:to>
                                    </p:set>
                                  </p:childTnLst>
                                </p:cTn>
                              </p:par>
                              <p:par>
                                <p:cTn id="41" presetID="1" presetClass="entr" presetSubtype="0" fill="hold" grpId="0" nodeType="withEffect">
                                  <p:stCondLst>
                                    <p:cond delay="200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200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23" grpId="0" animBg="1"/>
      <p:bldP spid="23" grpId="1" animBg="1"/>
      <p:bldP spid="23" grpId="2" animBg="1"/>
      <p:bldP spid="24" grpId="0" animBg="1"/>
      <p:bldP spid="24" grpId="1" animBg="1"/>
      <p:bldP spid="24" grpId="2" animBg="1"/>
      <p:bldP spid="27" grpId="0" animBg="1"/>
      <p:bldP spid="27" grpId="1" animBg="1"/>
      <p:bldP spid="27" grpId="2" animBg="1"/>
      <p:bldP spid="31" grpId="0" animBg="1"/>
      <p:bldP spid="31" grpId="1" animBg="1"/>
      <p:bldP spid="33" grpId="0"/>
      <p:bldP spid="35" grpId="0"/>
      <p:bldP spid="41" grpId="0"/>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F72352-93B9-9E4D-83F5-8CC3CA0F596D}"/>
              </a:ext>
            </a:extLst>
          </p:cNvPr>
          <p:cNvSpPr>
            <a:spLocks noGrp="1"/>
          </p:cNvSpPr>
          <p:nvPr>
            <p:ph type="title"/>
          </p:nvPr>
        </p:nvSpPr>
        <p:spPr>
          <a:xfrm>
            <a:off x="3029854" y="381209"/>
            <a:ext cx="8610600" cy="1293028"/>
          </a:xfrm>
        </p:spPr>
        <p:txBody>
          <a:bodyPr/>
          <a:lstStyle/>
          <a:p>
            <a:r>
              <a:rPr lang="en-US" dirty="0"/>
              <a:t>“Hothouse Earth”</a:t>
            </a:r>
          </a:p>
        </p:txBody>
      </p:sp>
      <p:pic>
        <p:nvPicPr>
          <p:cNvPr id="6" name="Content Placeholder 5">
            <a:extLst>
              <a:ext uri="{FF2B5EF4-FFF2-40B4-BE49-F238E27FC236}">
                <a16:creationId xmlns:a16="http://schemas.microsoft.com/office/drawing/2014/main" id="{EF2364E7-73ED-DE4E-BEF7-6AE10BC80E1A}"/>
              </a:ext>
            </a:extLst>
          </p:cNvPr>
          <p:cNvPicPr>
            <a:picLocks noGrp="1" noChangeAspect="1"/>
          </p:cNvPicPr>
          <p:nvPr>
            <p:ph idx="1"/>
          </p:nvPr>
        </p:nvPicPr>
        <p:blipFill>
          <a:blip r:embed="rId3"/>
          <a:stretch>
            <a:fillRect/>
          </a:stretch>
        </p:blipFill>
        <p:spPr>
          <a:xfrm>
            <a:off x="218736" y="1460500"/>
            <a:ext cx="5586509" cy="5129431"/>
          </a:xfrm>
          <a:prstGeom prst="rect">
            <a:avLst/>
          </a:prstGeom>
          <a:ln>
            <a:solidFill>
              <a:schemeClr val="tx1"/>
            </a:solidFill>
          </a:ln>
        </p:spPr>
      </p:pic>
      <p:pic>
        <p:nvPicPr>
          <p:cNvPr id="7" name="Picture 6">
            <a:extLst>
              <a:ext uri="{FF2B5EF4-FFF2-40B4-BE49-F238E27FC236}">
                <a16:creationId xmlns:a16="http://schemas.microsoft.com/office/drawing/2014/main" id="{79970908-2D6D-9142-9843-B8DA3FFF447B}"/>
              </a:ext>
            </a:extLst>
          </p:cNvPr>
          <p:cNvPicPr>
            <a:picLocks noChangeAspect="1"/>
          </p:cNvPicPr>
          <p:nvPr/>
        </p:nvPicPr>
        <p:blipFill>
          <a:blip r:embed="rId4"/>
          <a:stretch>
            <a:fillRect/>
          </a:stretch>
        </p:blipFill>
        <p:spPr>
          <a:xfrm>
            <a:off x="5953351" y="1831974"/>
            <a:ext cx="6124349" cy="3897313"/>
          </a:xfrm>
          <a:prstGeom prst="rect">
            <a:avLst/>
          </a:prstGeom>
        </p:spPr>
      </p:pic>
      <p:sp>
        <p:nvSpPr>
          <p:cNvPr id="8" name="TextBox 7">
            <a:extLst>
              <a:ext uri="{FF2B5EF4-FFF2-40B4-BE49-F238E27FC236}">
                <a16:creationId xmlns:a16="http://schemas.microsoft.com/office/drawing/2014/main" id="{FB2BA36F-5B5F-444B-80FF-D756589DD908}"/>
              </a:ext>
            </a:extLst>
          </p:cNvPr>
          <p:cNvSpPr txBox="1"/>
          <p:nvPr/>
        </p:nvSpPr>
        <p:spPr>
          <a:xfrm>
            <a:off x="6096000" y="6184403"/>
            <a:ext cx="5981700" cy="584775"/>
          </a:xfrm>
          <a:prstGeom prst="rect">
            <a:avLst/>
          </a:prstGeom>
          <a:noFill/>
        </p:spPr>
        <p:txBody>
          <a:bodyPr wrap="square" rtlCol="0">
            <a:spAutoFit/>
          </a:bodyPr>
          <a:lstStyle/>
          <a:p>
            <a:r>
              <a:rPr lang="en-US" sz="1600" dirty="0"/>
              <a:t>Steffen et al. (2018). </a:t>
            </a:r>
            <a:r>
              <a:rPr lang="en-US" sz="1600" i="1" dirty="0"/>
              <a:t>PNAS </a:t>
            </a:r>
            <a:r>
              <a:rPr lang="en-US" sz="1600" dirty="0"/>
              <a:t>115(33):8252-9. </a:t>
            </a:r>
            <a:r>
              <a:rPr lang="en-US" sz="1600" dirty="0">
                <a:hlinkClick r:id="rId5"/>
              </a:rPr>
              <a:t>https://doi.org/10.1073/pnas.1810141115</a:t>
            </a:r>
            <a:endParaRPr lang="en-US" sz="1600" dirty="0"/>
          </a:p>
        </p:txBody>
      </p:sp>
    </p:spTree>
    <p:extLst>
      <p:ext uri="{BB962C8B-B14F-4D97-AF65-F5344CB8AC3E}">
        <p14:creationId xmlns:p14="http://schemas.microsoft.com/office/powerpoint/2010/main" val="59734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9346" y="1"/>
            <a:ext cx="7092654" cy="68580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98539" y="136187"/>
            <a:ext cx="3600506" cy="1065527"/>
          </a:xfrm>
          <a:prstGeom prst="rect">
            <a:avLst/>
          </a:prstGeom>
        </p:spPr>
      </p:pic>
      <p:sp>
        <p:nvSpPr>
          <p:cNvPr id="6" name="Rectangle 5"/>
          <p:cNvSpPr/>
          <p:nvPr/>
        </p:nvSpPr>
        <p:spPr>
          <a:xfrm>
            <a:off x="-18754" y="6215539"/>
            <a:ext cx="12090400" cy="523220"/>
          </a:xfrm>
          <a:prstGeom prst="rect">
            <a:avLst/>
          </a:prstGeom>
        </p:spPr>
        <p:txBody>
          <a:bodyPr wrap="square">
            <a:spAutoFit/>
          </a:bodyPr>
          <a:lstStyle/>
          <a:p>
            <a:r>
              <a:rPr lang="en-US" sz="1400" dirty="0"/>
              <a:t>Source: Steffen et al. </a:t>
            </a:r>
            <a:r>
              <a:rPr lang="en-US" sz="1400" i="1" dirty="0"/>
              <a:t>Science </a:t>
            </a:r>
            <a:r>
              <a:rPr lang="en-US" sz="1400" dirty="0"/>
              <a:t>16 Jan 2015</a:t>
            </a:r>
            <a:endParaRPr lang="en-US" sz="1400" dirty="0">
              <a:hlinkClick r:id="rId5"/>
            </a:endParaRPr>
          </a:p>
          <a:p>
            <a:r>
              <a:rPr lang="en-US" sz="1400" dirty="0">
                <a:hlinkClick r:id="rId5"/>
              </a:rPr>
              <a:t>http://www.stockholmresilience.org/21/research/research-news/1-15-2015-planetary-boundaries-2.0---new-and-improved.html</a:t>
            </a:r>
            <a:endParaRPr lang="en-US" sz="1400" dirty="0"/>
          </a:p>
        </p:txBody>
      </p:sp>
      <p:sp>
        <p:nvSpPr>
          <p:cNvPr id="7" name="Title 1"/>
          <p:cNvSpPr>
            <a:spLocks noGrp="1"/>
          </p:cNvSpPr>
          <p:nvPr>
            <p:ph type="title"/>
          </p:nvPr>
        </p:nvSpPr>
        <p:spPr>
          <a:xfrm>
            <a:off x="326789" y="1769908"/>
            <a:ext cx="5143500" cy="3318183"/>
          </a:xfrm>
        </p:spPr>
        <p:txBody>
          <a:bodyPr anchor="t">
            <a:normAutofit fontScale="90000"/>
          </a:bodyPr>
          <a:lstStyle/>
          <a:p>
            <a:pPr>
              <a:lnSpc>
                <a:spcPct val="130000"/>
              </a:lnSpc>
            </a:pPr>
            <a:r>
              <a:rPr lang="en-US" b="1" cap="none" dirty="0">
                <a:solidFill>
                  <a:srgbClr val="FFFFFF"/>
                </a:solidFill>
              </a:rPr>
              <a:t>Planetary Boundaries applies resilient logic to 9 key Earth processes to generate </a:t>
            </a:r>
            <a:r>
              <a:rPr lang="en-US" b="1" cap="none" dirty="0">
                <a:solidFill>
                  <a:schemeClr val="accent2"/>
                </a:solidFill>
              </a:rPr>
              <a:t>“safe operating space” </a:t>
            </a:r>
            <a:r>
              <a:rPr lang="en-US" b="1" cap="none" dirty="0">
                <a:solidFill>
                  <a:srgbClr val="FFFFFF"/>
                </a:solidFill>
              </a:rPr>
              <a:t>for humans</a:t>
            </a:r>
            <a:endParaRPr lang="en-US" b="1" cap="none" dirty="0">
              <a:solidFill>
                <a:schemeClr val="accent3">
                  <a:lumMod val="40000"/>
                  <a:lumOff val="60000"/>
                </a:schemeClr>
              </a:solidFill>
            </a:endParaRPr>
          </a:p>
        </p:txBody>
      </p:sp>
    </p:spTree>
    <p:extLst>
      <p:ext uri="{BB962C8B-B14F-4D97-AF65-F5344CB8AC3E}">
        <p14:creationId xmlns:p14="http://schemas.microsoft.com/office/powerpoint/2010/main" val="2812468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16"/>
          <p:cNvGraphicFramePr>
            <a:graphicFrameLocks/>
          </p:cNvGraphicFramePr>
          <p:nvPr>
            <p:extLst>
              <p:ext uri="{D42A27DB-BD31-4B8C-83A1-F6EECF244321}">
                <p14:modId xmlns:p14="http://schemas.microsoft.com/office/powerpoint/2010/main" val="96612911"/>
              </p:ext>
            </p:extLst>
          </p:nvPr>
        </p:nvGraphicFramePr>
        <p:xfrm>
          <a:off x="4265918" y="417894"/>
          <a:ext cx="7329182" cy="57838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564393" y="6307237"/>
            <a:ext cx="8747138" cy="369332"/>
          </a:xfrm>
          <a:prstGeom prst="rect">
            <a:avLst/>
          </a:prstGeom>
          <a:noFill/>
        </p:spPr>
        <p:txBody>
          <a:bodyPr wrap="square" rtlCol="0">
            <a:spAutoFit/>
          </a:bodyPr>
          <a:lstStyle/>
          <a:p>
            <a:pPr algn="ctr"/>
            <a:r>
              <a:rPr lang="en-US" i="1" dirty="0"/>
              <a:t>Data from Steffen et al. (2015a)</a:t>
            </a:r>
          </a:p>
        </p:txBody>
      </p:sp>
      <p:sp>
        <p:nvSpPr>
          <p:cNvPr id="21" name="Rectangle 20"/>
          <p:cNvSpPr/>
          <p:nvPr/>
        </p:nvSpPr>
        <p:spPr>
          <a:xfrm>
            <a:off x="6659052" y="656287"/>
            <a:ext cx="4551529" cy="4892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0336" y="1930400"/>
            <a:ext cx="3444264" cy="2235200"/>
          </a:xfrm>
          <a:solidFill>
            <a:schemeClr val="bg1"/>
          </a:solidFill>
        </p:spPr>
        <p:txBody>
          <a:bodyPr>
            <a:normAutofit fontScale="90000"/>
          </a:bodyPr>
          <a:lstStyle/>
          <a:p>
            <a:pPr>
              <a:lnSpc>
                <a:spcPct val="130000"/>
              </a:lnSpc>
            </a:pPr>
            <a:r>
              <a:rPr lang="en-US" b="1" cap="none" dirty="0">
                <a:solidFill>
                  <a:srgbClr val="FFFFFF"/>
                </a:solidFill>
              </a:rPr>
              <a:t>4 million years </a:t>
            </a:r>
            <a:br>
              <a:rPr lang="en-US" b="1" cap="none" dirty="0">
                <a:solidFill>
                  <a:srgbClr val="FFFFFF"/>
                </a:solidFill>
              </a:rPr>
            </a:br>
            <a:r>
              <a:rPr lang="en-US" b="1" cap="none" dirty="0">
                <a:solidFill>
                  <a:srgbClr val="FFFFFF"/>
                </a:solidFill>
              </a:rPr>
              <a:t>to get to </a:t>
            </a:r>
            <a:br>
              <a:rPr lang="en-US" b="1" cap="none" dirty="0">
                <a:solidFill>
                  <a:srgbClr val="FFFFFF"/>
                </a:solidFill>
              </a:rPr>
            </a:br>
            <a:r>
              <a:rPr lang="en-US" b="1" cap="none" dirty="0">
                <a:solidFill>
                  <a:srgbClr val="FFFFFF"/>
                </a:solidFill>
              </a:rPr>
              <a:t>1 billion people</a:t>
            </a:r>
          </a:p>
        </p:txBody>
      </p:sp>
    </p:spTree>
    <p:extLst>
      <p:ext uri="{BB962C8B-B14F-4D97-AF65-F5344CB8AC3E}">
        <p14:creationId xmlns:p14="http://schemas.microsoft.com/office/powerpoint/2010/main" val="4251770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41468-BB06-3142-969D-D5CEDD532029}"/>
              </a:ext>
            </a:extLst>
          </p:cNvPr>
          <p:cNvSpPr>
            <a:spLocks noGrp="1"/>
          </p:cNvSpPr>
          <p:nvPr>
            <p:ph type="ctrTitle"/>
          </p:nvPr>
        </p:nvSpPr>
        <p:spPr>
          <a:xfrm>
            <a:off x="1700212" y="2516452"/>
            <a:ext cx="9448800" cy="1825096"/>
          </a:xfrm>
        </p:spPr>
        <p:txBody>
          <a:bodyPr>
            <a:normAutofit fontScale="90000"/>
          </a:bodyPr>
          <a:lstStyle/>
          <a:p>
            <a:pPr algn="ctr"/>
            <a:r>
              <a:rPr lang="en-US" cap="none" dirty="0"/>
              <a:t>What do planetary boundaries, sustainability, &amp; resilience have to do with urban forests??</a:t>
            </a:r>
          </a:p>
        </p:txBody>
      </p:sp>
    </p:spTree>
    <p:extLst>
      <p:ext uri="{BB962C8B-B14F-4D97-AF65-F5344CB8AC3E}">
        <p14:creationId xmlns:p14="http://schemas.microsoft.com/office/powerpoint/2010/main" val="2108980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E1B0-CFE1-2B43-90B8-895A22CD45E1}"/>
              </a:ext>
            </a:extLst>
          </p:cNvPr>
          <p:cNvSpPr>
            <a:spLocks noGrp="1"/>
          </p:cNvSpPr>
          <p:nvPr>
            <p:ph type="title"/>
          </p:nvPr>
        </p:nvSpPr>
        <p:spPr/>
        <p:txBody>
          <a:bodyPr>
            <a:normAutofit fontScale="90000"/>
          </a:bodyPr>
          <a:lstStyle/>
          <a:p>
            <a:r>
              <a:rPr lang="en-US" dirty="0"/>
              <a:t>What is a </a:t>
            </a:r>
            <a:br>
              <a:rPr lang="en-US" dirty="0"/>
            </a:br>
            <a:r>
              <a:rPr lang="en-US" dirty="0"/>
              <a:t>“sustainable” urban forest?</a:t>
            </a:r>
          </a:p>
        </p:txBody>
      </p:sp>
      <p:sp>
        <p:nvSpPr>
          <p:cNvPr id="4" name="Content Placeholder 2">
            <a:extLst>
              <a:ext uri="{FF2B5EF4-FFF2-40B4-BE49-F238E27FC236}">
                <a16:creationId xmlns:a16="http://schemas.microsoft.com/office/drawing/2014/main" id="{7D6C1DA4-2744-7140-A39E-3A7B5702C830}"/>
              </a:ext>
            </a:extLst>
          </p:cNvPr>
          <p:cNvSpPr>
            <a:spLocks noGrp="1"/>
          </p:cNvSpPr>
          <p:nvPr>
            <p:ph sz="quarter" idx="13"/>
          </p:nvPr>
        </p:nvSpPr>
        <p:spPr>
          <a:xfrm>
            <a:off x="1736035" y="1600199"/>
            <a:ext cx="8428382" cy="4548809"/>
          </a:xfrm>
        </p:spPr>
        <p:txBody>
          <a:bodyPr>
            <a:normAutofit/>
          </a:bodyPr>
          <a:lstStyle/>
          <a:p>
            <a:pPr marL="0" indent="0" algn="ctr">
              <a:buNone/>
            </a:pPr>
            <a:endParaRPr lang="en-US" sz="3200" dirty="0"/>
          </a:p>
          <a:p>
            <a:pPr marL="0" indent="0" algn="ctr">
              <a:buNone/>
            </a:pPr>
            <a:r>
              <a:rPr lang="en-US" sz="2800" dirty="0"/>
              <a:t>“The naturally occurring and planted trees in cities which are managed to provide the inhabitants with a </a:t>
            </a:r>
            <a:r>
              <a:rPr lang="en-US" sz="2800" u="sng" dirty="0"/>
              <a:t>continuing level of economic, social, environmental and ecological benefits today and into the future</a:t>
            </a:r>
            <a:r>
              <a:rPr lang="en-US" sz="2800" dirty="0"/>
              <a:t>.”</a:t>
            </a:r>
          </a:p>
          <a:p>
            <a:pPr marL="0" indent="0" algn="ctr">
              <a:buNone/>
            </a:pPr>
            <a:endParaRPr lang="en-US" sz="2800" dirty="0"/>
          </a:p>
          <a:p>
            <a:pPr marL="0" indent="0" algn="ctr">
              <a:buNone/>
            </a:pPr>
            <a:r>
              <a:rPr lang="en-US" sz="2800" dirty="0">
                <a:solidFill>
                  <a:srgbClr val="F2D908"/>
                </a:solidFill>
              </a:rPr>
              <a:t>Clark et al. (1997)</a:t>
            </a:r>
            <a:endParaRPr lang="en-US" sz="2800" dirty="0"/>
          </a:p>
        </p:txBody>
      </p:sp>
      <p:sp>
        <p:nvSpPr>
          <p:cNvPr id="5" name="Rectangle 2">
            <a:extLst>
              <a:ext uri="{FF2B5EF4-FFF2-40B4-BE49-F238E27FC236}">
                <a16:creationId xmlns:a16="http://schemas.microsoft.com/office/drawing/2014/main" id="{948625B4-C3C5-6940-AA91-279E96F9F24F}"/>
              </a:ext>
            </a:extLst>
          </p:cNvPr>
          <p:cNvSpPr txBox="1">
            <a:spLocks noChangeArrowheads="1"/>
          </p:cNvSpPr>
          <p:nvPr/>
        </p:nvSpPr>
        <p:spPr>
          <a:xfrm>
            <a:off x="419100" y="6207927"/>
            <a:ext cx="12001500" cy="73660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j-ea"/>
                <a:cs typeface="Calibri"/>
              </a:rPr>
              <a:t>J.R. Clark, N.P. Matheny, G. Cross and V. Wake. (1997). </a:t>
            </a:r>
            <a:r>
              <a:rPr kumimoji="0" lang="en-US" sz="1600" b="0" i="0" u="none" strike="noStrike" kern="1200" cap="none" spc="0" normalizeH="0" baseline="0" noProof="0" dirty="0">
                <a:ln>
                  <a:noFill/>
                </a:ln>
                <a:solidFill>
                  <a:srgbClr val="F2D908"/>
                </a:solidFill>
                <a:effectLst/>
                <a:uLnTx/>
                <a:uFillTx/>
                <a:latin typeface="Calibri"/>
                <a:ea typeface="+mj-ea"/>
                <a:cs typeface="Calibri"/>
              </a:rPr>
              <a:t>A Model of Urban Forest Sustainability.</a:t>
            </a:r>
            <a:r>
              <a:rPr kumimoji="0" lang="en-US" sz="1600" b="0" i="0" u="none" strike="noStrike" kern="1200" cap="none" spc="0" normalizeH="0" baseline="0" noProof="0" dirty="0">
                <a:ln>
                  <a:noFill/>
                </a:ln>
                <a:solidFill>
                  <a:srgbClr val="FFFFFF"/>
                </a:solidFill>
                <a:effectLst/>
                <a:uLnTx/>
                <a:uFillTx/>
                <a:latin typeface="Calibri"/>
                <a:ea typeface="+mj-ea"/>
                <a:cs typeface="Calibri"/>
              </a:rPr>
              <a:t> </a:t>
            </a:r>
            <a:r>
              <a:rPr kumimoji="0" lang="en-US" sz="1600" b="0" i="1" u="none" strike="noStrike" kern="1200" cap="none" spc="0" normalizeH="0" baseline="0" noProof="0" dirty="0">
                <a:ln>
                  <a:noFill/>
                </a:ln>
                <a:solidFill>
                  <a:srgbClr val="FFFFFF"/>
                </a:solidFill>
                <a:effectLst/>
                <a:uLnTx/>
                <a:uFillTx/>
                <a:latin typeface="Calibri"/>
                <a:ea typeface="+mj-ea"/>
                <a:cs typeface="Calibri"/>
              </a:rPr>
              <a:t>Journal of Arboriculture</a:t>
            </a:r>
            <a:r>
              <a:rPr kumimoji="0" lang="en-US" sz="1600" b="0" i="0" u="none" strike="noStrike" kern="1200" cap="none" spc="0" normalizeH="0" baseline="0" noProof="0" dirty="0">
                <a:ln>
                  <a:noFill/>
                </a:ln>
                <a:solidFill>
                  <a:srgbClr val="FFFFFF"/>
                </a:solidFill>
                <a:effectLst/>
                <a:uLnTx/>
                <a:uFillTx/>
                <a:latin typeface="Calibri"/>
                <a:ea typeface="+mj-ea"/>
                <a:cs typeface="Calibri"/>
              </a:rPr>
              <a:t> 23(1):17-30</a:t>
            </a:r>
          </a:p>
        </p:txBody>
      </p:sp>
    </p:spTree>
    <p:extLst>
      <p:ext uri="{BB962C8B-B14F-4D97-AF65-F5344CB8AC3E}">
        <p14:creationId xmlns:p14="http://schemas.microsoft.com/office/powerpoint/2010/main" val="20138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Sustainable urban forest</a:t>
            </a:r>
          </a:p>
        </p:txBody>
      </p:sp>
      <p:sp>
        <p:nvSpPr>
          <p:cNvPr id="6" name="TextBox 5">
            <a:extLst>
              <a:ext uri="{FF2B5EF4-FFF2-40B4-BE49-F238E27FC236}">
                <a16:creationId xmlns:a16="http://schemas.microsoft.com/office/drawing/2014/main" id="{35D84226-8025-3648-8B5B-DCABB8845982}"/>
              </a:ext>
            </a:extLst>
          </p:cNvPr>
          <p:cNvSpPr txBox="1"/>
          <p:nvPr/>
        </p:nvSpPr>
        <p:spPr>
          <a:xfrm>
            <a:off x="567083" y="2432324"/>
            <a:ext cx="5422900" cy="2246769"/>
          </a:xfrm>
          <a:prstGeom prst="rect">
            <a:avLst/>
          </a:prstGeom>
          <a:noFill/>
        </p:spPr>
        <p:txBody>
          <a:bodyPr wrap="square" rtlCol="0">
            <a:spAutoFit/>
          </a:bodyPr>
          <a:lstStyle/>
          <a:p>
            <a:r>
              <a:rPr lang="en-US" sz="2800" dirty="0">
                <a:latin typeface="Calibri"/>
                <a:cs typeface="Calibri"/>
              </a:rPr>
              <a:t>“sustainable urban forests require a </a:t>
            </a:r>
            <a:r>
              <a:rPr lang="en-US" sz="2800" dirty="0">
                <a:solidFill>
                  <a:schemeClr val="accent2"/>
                </a:solidFill>
                <a:latin typeface="Calibri"/>
                <a:cs typeface="Calibri"/>
              </a:rPr>
              <a:t>healthy tree and forest resource,</a:t>
            </a:r>
            <a:r>
              <a:rPr lang="en-US" sz="2800" dirty="0">
                <a:latin typeface="Calibri"/>
                <a:cs typeface="Calibri"/>
              </a:rPr>
              <a:t> </a:t>
            </a:r>
            <a:r>
              <a:rPr lang="en-US" sz="2800" dirty="0">
                <a:solidFill>
                  <a:schemeClr val="accent5"/>
                </a:solidFill>
                <a:latin typeface="Calibri"/>
                <a:cs typeface="Calibri"/>
              </a:rPr>
              <a:t>community-wide support</a:t>
            </a:r>
            <a:r>
              <a:rPr lang="en-US" sz="2800" dirty="0">
                <a:latin typeface="Calibri"/>
                <a:cs typeface="Calibri"/>
              </a:rPr>
              <a:t> and a </a:t>
            </a:r>
            <a:r>
              <a:rPr lang="en-US" sz="2800" dirty="0">
                <a:solidFill>
                  <a:schemeClr val="accent3"/>
                </a:solidFill>
                <a:latin typeface="Calibri"/>
                <a:cs typeface="Calibri"/>
              </a:rPr>
              <a:t>comprehensive management approach</a:t>
            </a:r>
            <a:r>
              <a:rPr lang="en-US" sz="2800" dirty="0">
                <a:latin typeface="Calibri"/>
                <a:cs typeface="Calibri"/>
              </a:rPr>
              <a:t>” </a:t>
            </a:r>
            <a:r>
              <a:rPr lang="en-US" dirty="0">
                <a:latin typeface="Calibri"/>
                <a:cs typeface="Calibri"/>
              </a:rPr>
              <a:t>(Clark et al. 1997)</a:t>
            </a:r>
            <a:endParaRPr lang="en-US" sz="2800" dirty="0"/>
          </a:p>
        </p:txBody>
      </p:sp>
      <p:sp>
        <p:nvSpPr>
          <p:cNvPr id="8" name="Rectangle 2">
            <a:extLst>
              <a:ext uri="{FF2B5EF4-FFF2-40B4-BE49-F238E27FC236}">
                <a16:creationId xmlns:a16="http://schemas.microsoft.com/office/drawing/2014/main" id="{B2B5DBE9-62BE-954B-BE05-F7552A49E477}"/>
              </a:ext>
            </a:extLst>
          </p:cNvPr>
          <p:cNvSpPr txBox="1">
            <a:spLocks noChangeArrowheads="1"/>
          </p:cNvSpPr>
          <p:nvPr/>
        </p:nvSpPr>
        <p:spPr>
          <a:xfrm>
            <a:off x="419100" y="6207927"/>
            <a:ext cx="12001500" cy="73660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j-ea"/>
                <a:cs typeface="Calibri"/>
              </a:rPr>
              <a:t>J.R. Clark, N.P. Matheny, G. Cross and V. Wake. (1997). </a:t>
            </a:r>
            <a:r>
              <a:rPr kumimoji="0" lang="en-US" sz="1600" b="0" i="0" u="none" strike="noStrike" kern="1200" cap="none" spc="0" normalizeH="0" baseline="0" noProof="0" dirty="0">
                <a:ln>
                  <a:noFill/>
                </a:ln>
                <a:solidFill>
                  <a:srgbClr val="F2D908"/>
                </a:solidFill>
                <a:effectLst/>
                <a:uLnTx/>
                <a:uFillTx/>
                <a:latin typeface="Calibri"/>
                <a:ea typeface="+mj-ea"/>
                <a:cs typeface="Calibri"/>
              </a:rPr>
              <a:t>A Model of Urban Forest Sustainability.</a:t>
            </a:r>
            <a:r>
              <a:rPr kumimoji="0" lang="en-US" sz="1600" b="0" i="0" u="none" strike="noStrike" kern="1200" cap="none" spc="0" normalizeH="0" baseline="0" noProof="0" dirty="0">
                <a:ln>
                  <a:noFill/>
                </a:ln>
                <a:solidFill>
                  <a:srgbClr val="FFFFFF"/>
                </a:solidFill>
                <a:effectLst/>
                <a:uLnTx/>
                <a:uFillTx/>
                <a:latin typeface="Calibri"/>
                <a:ea typeface="+mj-ea"/>
                <a:cs typeface="Calibri"/>
              </a:rPr>
              <a:t> </a:t>
            </a:r>
            <a:r>
              <a:rPr kumimoji="0" lang="en-US" sz="1600" b="0" i="1" u="none" strike="noStrike" kern="1200" cap="none" spc="0" normalizeH="0" baseline="0" noProof="0" dirty="0">
                <a:ln>
                  <a:noFill/>
                </a:ln>
                <a:solidFill>
                  <a:srgbClr val="FFFFFF"/>
                </a:solidFill>
                <a:effectLst/>
                <a:uLnTx/>
                <a:uFillTx/>
                <a:latin typeface="Calibri"/>
                <a:ea typeface="+mj-ea"/>
                <a:cs typeface="Calibri"/>
              </a:rPr>
              <a:t>Journal of Arboriculture</a:t>
            </a:r>
            <a:r>
              <a:rPr kumimoji="0" lang="en-US" sz="1600" b="0" i="0" u="none" strike="noStrike" kern="1200" cap="none" spc="0" normalizeH="0" baseline="0" noProof="0" dirty="0">
                <a:ln>
                  <a:noFill/>
                </a:ln>
                <a:solidFill>
                  <a:srgbClr val="FFFFFF"/>
                </a:solidFill>
                <a:effectLst/>
                <a:uLnTx/>
                <a:uFillTx/>
                <a:latin typeface="Calibri"/>
                <a:ea typeface="+mj-ea"/>
                <a:cs typeface="Calibri"/>
              </a:rPr>
              <a:t> 23(1):17-30</a:t>
            </a:r>
          </a:p>
        </p:txBody>
      </p:sp>
      <p:grpSp>
        <p:nvGrpSpPr>
          <p:cNvPr id="9" name="Group 8">
            <a:extLst>
              <a:ext uri="{FF2B5EF4-FFF2-40B4-BE49-F238E27FC236}">
                <a16:creationId xmlns:a16="http://schemas.microsoft.com/office/drawing/2014/main" id="{92E74F94-CC2E-DBDF-C853-C6C119900DDB}"/>
              </a:ext>
            </a:extLst>
          </p:cNvPr>
          <p:cNvGrpSpPr/>
          <p:nvPr/>
        </p:nvGrpSpPr>
        <p:grpSpPr>
          <a:xfrm>
            <a:off x="6453809" y="1602893"/>
            <a:ext cx="5398604" cy="4419778"/>
            <a:chOff x="6453809" y="1602893"/>
            <a:chExt cx="5398604" cy="4419778"/>
          </a:xfrm>
        </p:grpSpPr>
        <p:grpSp>
          <p:nvGrpSpPr>
            <p:cNvPr id="7" name="Group 6">
              <a:extLst>
                <a:ext uri="{FF2B5EF4-FFF2-40B4-BE49-F238E27FC236}">
                  <a16:creationId xmlns:a16="http://schemas.microsoft.com/office/drawing/2014/main" id="{2AF18CA7-F793-BBBF-017B-671DA7306361}"/>
                </a:ext>
              </a:extLst>
            </p:cNvPr>
            <p:cNvGrpSpPr/>
            <p:nvPr/>
          </p:nvGrpSpPr>
          <p:grpSpPr>
            <a:xfrm>
              <a:off x="6453809" y="1602893"/>
              <a:ext cx="5398604" cy="4419778"/>
              <a:chOff x="6453809" y="1602893"/>
              <a:chExt cx="5398604" cy="4419778"/>
            </a:xfrm>
          </p:grpSpPr>
          <p:graphicFrame>
            <p:nvGraphicFramePr>
              <p:cNvPr id="12" name="Diagram 11">
                <a:extLst>
                  <a:ext uri="{FF2B5EF4-FFF2-40B4-BE49-F238E27FC236}">
                    <a16:creationId xmlns:a16="http://schemas.microsoft.com/office/drawing/2014/main" id="{C335761E-09C5-AA4B-BDF6-9A660ED958F0}"/>
                  </a:ext>
                </a:extLst>
              </p:cNvPr>
              <p:cNvGraphicFramePr/>
              <p:nvPr>
                <p:extLst>
                  <p:ext uri="{D42A27DB-BD31-4B8C-83A1-F6EECF244321}">
                    <p14:modId xmlns:p14="http://schemas.microsoft.com/office/powerpoint/2010/main" val="3709464920"/>
                  </p:ext>
                </p:extLst>
              </p:nvPr>
            </p:nvGraphicFramePr>
            <p:xfrm>
              <a:off x="6453809" y="1602893"/>
              <a:ext cx="5398604" cy="44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23874998-61CA-363D-32C4-24C9BE1F67D6}"/>
                  </a:ext>
                </a:extLst>
              </p:cNvPr>
              <p:cNvGrpSpPr/>
              <p:nvPr/>
            </p:nvGrpSpPr>
            <p:grpSpPr>
              <a:xfrm>
                <a:off x="7028512" y="3959908"/>
                <a:ext cx="2249930" cy="1194766"/>
                <a:chOff x="7028512" y="3959908"/>
                <a:chExt cx="2249930" cy="1194766"/>
              </a:xfrm>
            </p:grpSpPr>
            <p:sp>
              <p:nvSpPr>
                <p:cNvPr id="3" name="Up-Down Arrow 2">
                  <a:extLst>
                    <a:ext uri="{FF2B5EF4-FFF2-40B4-BE49-F238E27FC236}">
                      <a16:creationId xmlns:a16="http://schemas.microsoft.com/office/drawing/2014/main" id="{211C8E94-D06F-BC10-C67E-E2426C7F93EE}"/>
                    </a:ext>
                  </a:extLst>
                </p:cNvPr>
                <p:cNvSpPr/>
                <p:nvPr/>
              </p:nvSpPr>
              <p:spPr>
                <a:xfrm rot="18474829">
                  <a:off x="7556094" y="3432326"/>
                  <a:ext cx="1194766" cy="2249930"/>
                </a:xfrm>
                <a:prstGeom prst="up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22FEFBE-BF31-14D5-B0B6-C287F21EB295}"/>
                    </a:ext>
                  </a:extLst>
                </p:cNvPr>
                <p:cNvSpPr txBox="1"/>
                <p:nvPr/>
              </p:nvSpPr>
              <p:spPr>
                <a:xfrm rot="2260366">
                  <a:off x="7054364" y="4323850"/>
                  <a:ext cx="2217274" cy="461665"/>
                </a:xfrm>
                <a:prstGeom prst="rect">
                  <a:avLst/>
                </a:prstGeom>
                <a:noFill/>
              </p:spPr>
              <p:txBody>
                <a:bodyPr wrap="none" rtlCol="0">
                  <a:spAutoFit/>
                </a:bodyPr>
                <a:lstStyle/>
                <a:p>
                  <a:r>
                    <a:rPr lang="en-US" sz="2400" b="1" dirty="0"/>
                    <a:t>Management</a:t>
                  </a:r>
                </a:p>
              </p:txBody>
            </p:sp>
          </p:grpSp>
        </p:grpSp>
        <p:sp>
          <p:nvSpPr>
            <p:cNvPr id="13" name="TextBox 12">
              <a:extLst>
                <a:ext uri="{FF2B5EF4-FFF2-40B4-BE49-F238E27FC236}">
                  <a16:creationId xmlns:a16="http://schemas.microsoft.com/office/drawing/2014/main" id="{8A60ABC9-75B1-EF48-838C-170EC22906BD}"/>
                </a:ext>
              </a:extLst>
            </p:cNvPr>
            <p:cNvSpPr txBox="1"/>
            <p:nvPr/>
          </p:nvSpPr>
          <p:spPr>
            <a:xfrm>
              <a:off x="7892188" y="1970659"/>
              <a:ext cx="2521844" cy="461665"/>
            </a:xfrm>
            <a:prstGeom prst="rect">
              <a:avLst/>
            </a:prstGeom>
            <a:noFill/>
          </p:spPr>
          <p:txBody>
            <a:bodyPr wrap="none" rtlCol="0">
              <a:spAutoFit/>
            </a:bodyPr>
            <a:lstStyle/>
            <a:p>
              <a:r>
                <a:rPr lang="en-US" sz="2400" b="1" dirty="0"/>
                <a:t>Forest Resource</a:t>
              </a:r>
            </a:p>
          </p:txBody>
        </p:sp>
        <p:sp>
          <p:nvSpPr>
            <p:cNvPr id="15" name="TextBox 14">
              <a:extLst>
                <a:ext uri="{FF2B5EF4-FFF2-40B4-BE49-F238E27FC236}">
                  <a16:creationId xmlns:a16="http://schemas.microsoft.com/office/drawing/2014/main" id="{46278CF0-C124-B142-BBA5-EDB01F2CCFB9}"/>
                </a:ext>
              </a:extLst>
            </p:cNvPr>
            <p:cNvSpPr txBox="1"/>
            <p:nvPr/>
          </p:nvSpPr>
          <p:spPr>
            <a:xfrm>
              <a:off x="8153477" y="2981002"/>
              <a:ext cx="1999265" cy="830997"/>
            </a:xfrm>
            <a:prstGeom prst="rect">
              <a:avLst/>
            </a:prstGeom>
            <a:noFill/>
          </p:spPr>
          <p:txBody>
            <a:bodyPr wrap="none" rtlCol="0">
              <a:spAutoFit/>
            </a:bodyPr>
            <a:lstStyle/>
            <a:p>
              <a:pPr algn="ctr"/>
              <a:r>
                <a:rPr lang="en-US" sz="2400" b="1" dirty="0"/>
                <a:t>Community </a:t>
              </a:r>
            </a:p>
            <a:p>
              <a:pPr algn="ctr"/>
              <a:r>
                <a:rPr lang="en-US" sz="2400" b="1" dirty="0"/>
                <a:t>Support</a:t>
              </a:r>
            </a:p>
          </p:txBody>
        </p:sp>
      </p:grpSp>
    </p:spTree>
    <p:extLst>
      <p:ext uri="{BB962C8B-B14F-4D97-AF65-F5344CB8AC3E}">
        <p14:creationId xmlns:p14="http://schemas.microsoft.com/office/powerpoint/2010/main" val="4252798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2E1B25C-9174-8942-97B5-FA348FE06E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33186" y="3045192"/>
            <a:ext cx="4033837" cy="3900381"/>
          </a:xfrm>
          <a:prstGeom prst="rect">
            <a:avLst/>
          </a:prstGeom>
        </p:spPr>
      </p:pic>
      <p:sp>
        <p:nvSpPr>
          <p:cNvPr id="3" name="Content Placeholder 2">
            <a:extLst>
              <a:ext uri="{FF2B5EF4-FFF2-40B4-BE49-F238E27FC236}">
                <a16:creationId xmlns:a16="http://schemas.microsoft.com/office/drawing/2014/main" id="{C778D40C-604F-B340-AD64-F49C836C62FE}"/>
              </a:ext>
            </a:extLst>
          </p:cNvPr>
          <p:cNvSpPr>
            <a:spLocks noGrp="1"/>
          </p:cNvSpPr>
          <p:nvPr>
            <p:ph idx="1"/>
          </p:nvPr>
        </p:nvSpPr>
        <p:spPr>
          <a:xfrm>
            <a:off x="554636" y="721210"/>
            <a:ext cx="11346852" cy="3642335"/>
          </a:xfrm>
        </p:spPr>
        <p:txBody>
          <a:bodyPr>
            <a:normAutofit/>
          </a:bodyPr>
          <a:lstStyle/>
          <a:p>
            <a:pPr marL="3660775" indent="0" algn="ctr">
              <a:buNone/>
            </a:pPr>
            <a:r>
              <a:rPr lang="en-US" sz="2400" dirty="0"/>
              <a:t>Urban forests and urban forestry are </a:t>
            </a:r>
            <a:r>
              <a:rPr lang="en-US" sz="2400" u="sng" dirty="0"/>
              <a:t>impacted by</a:t>
            </a:r>
            <a:r>
              <a:rPr lang="en-US" sz="2400" dirty="0"/>
              <a:t> planetary processes like climate change and land use change…</a:t>
            </a:r>
          </a:p>
          <a:p>
            <a:pPr marL="0" indent="0" algn="ctr">
              <a:buNone/>
            </a:pPr>
            <a:r>
              <a:rPr lang="en-US" sz="2400" dirty="0"/>
              <a:t> </a:t>
            </a:r>
          </a:p>
          <a:p>
            <a:pPr marL="0" indent="0" algn="ctr">
              <a:buNone/>
            </a:pPr>
            <a:r>
              <a:rPr lang="en-US" sz="2400" dirty="0"/>
              <a:t>…but also </a:t>
            </a:r>
            <a:r>
              <a:rPr lang="en-US" sz="3200" b="1" dirty="0"/>
              <a:t>urban forests can help cities stay within the planetary boundaries.</a:t>
            </a:r>
            <a:endParaRPr lang="en-US" sz="2400" b="1" dirty="0"/>
          </a:p>
        </p:txBody>
      </p:sp>
      <p:pic>
        <p:nvPicPr>
          <p:cNvPr id="8" name="Graphic 7" descr="City outline">
            <a:extLst>
              <a:ext uri="{FF2B5EF4-FFF2-40B4-BE49-F238E27FC236}">
                <a16:creationId xmlns:a16="http://schemas.microsoft.com/office/drawing/2014/main" id="{9C4AC7E7-E66B-B94F-8C29-66740918930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1615" y="3521796"/>
            <a:ext cx="2435114" cy="2435114"/>
          </a:xfrm>
          <a:prstGeom prst="rect">
            <a:avLst/>
          </a:prstGeom>
        </p:spPr>
      </p:pic>
      <p:pic>
        <p:nvPicPr>
          <p:cNvPr id="6" name="Graphic 5" descr="Tree With Roots with solid fill">
            <a:extLst>
              <a:ext uri="{FF2B5EF4-FFF2-40B4-BE49-F238E27FC236}">
                <a16:creationId xmlns:a16="http://schemas.microsoft.com/office/drawing/2014/main" id="{FB4C1C6C-E410-D74A-80DE-BF692FB0D11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90288" y="4371603"/>
            <a:ext cx="1585307" cy="1585307"/>
          </a:xfrm>
          <a:prstGeom prst="rect">
            <a:avLst/>
          </a:prstGeom>
        </p:spPr>
      </p:pic>
      <p:pic>
        <p:nvPicPr>
          <p:cNvPr id="12" name="Graphic 11" descr="House with solid fill">
            <a:extLst>
              <a:ext uri="{FF2B5EF4-FFF2-40B4-BE49-F238E27FC236}">
                <a16:creationId xmlns:a16="http://schemas.microsoft.com/office/drawing/2014/main" id="{B1C4DF46-079C-5E41-A898-B11B5C4A64E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473509" y="4883662"/>
            <a:ext cx="1585307" cy="1585307"/>
          </a:xfrm>
          <a:prstGeom prst="rect">
            <a:avLst/>
          </a:prstGeom>
        </p:spPr>
      </p:pic>
      <p:pic>
        <p:nvPicPr>
          <p:cNvPr id="14" name="Graphic 13" descr="Transfer with solid fill">
            <a:extLst>
              <a:ext uri="{FF2B5EF4-FFF2-40B4-BE49-F238E27FC236}">
                <a16:creationId xmlns:a16="http://schemas.microsoft.com/office/drawing/2014/main" id="{3167F9AD-514E-5442-89AD-99EDC1FC014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754040" y="4532940"/>
            <a:ext cx="914400" cy="914400"/>
          </a:xfrm>
          <a:prstGeom prst="rect">
            <a:avLst/>
          </a:prstGeom>
        </p:spPr>
      </p:pic>
    </p:spTree>
    <p:extLst>
      <p:ext uri="{BB962C8B-B14F-4D97-AF65-F5344CB8AC3E}">
        <p14:creationId xmlns:p14="http://schemas.microsoft.com/office/powerpoint/2010/main" val="2753406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71684" y="1198746"/>
            <a:ext cx="4120315" cy="5728241"/>
          </a:xfrm>
          <a:prstGeom prst="rect">
            <a:avLst/>
          </a:prstGeom>
        </p:spPr>
      </p:pic>
      <p:sp>
        <p:nvSpPr>
          <p:cNvPr id="4" name="Title 3"/>
          <p:cNvSpPr>
            <a:spLocks noGrp="1"/>
          </p:cNvSpPr>
          <p:nvPr>
            <p:ph type="title"/>
          </p:nvPr>
        </p:nvSpPr>
        <p:spPr/>
        <p:txBody>
          <a:bodyPr/>
          <a:lstStyle/>
          <a:p>
            <a:r>
              <a:rPr lang="en-US" dirty="0"/>
              <a:t>EX. #1: Climate Change</a:t>
            </a:r>
          </a:p>
        </p:txBody>
      </p:sp>
      <p:sp>
        <p:nvSpPr>
          <p:cNvPr id="5" name="Content Placeholder 4"/>
          <p:cNvSpPr>
            <a:spLocks noGrp="1"/>
          </p:cNvSpPr>
          <p:nvPr>
            <p:ph sz="quarter" idx="13"/>
          </p:nvPr>
        </p:nvSpPr>
        <p:spPr>
          <a:xfrm>
            <a:off x="371476" y="1553738"/>
            <a:ext cx="7586662" cy="4114800"/>
          </a:xfrm>
        </p:spPr>
        <p:txBody>
          <a:bodyPr>
            <a:normAutofit/>
          </a:bodyPr>
          <a:lstStyle/>
          <a:p>
            <a:r>
              <a:rPr lang="en-US" sz="2000" dirty="0"/>
              <a:t>Lasting changes in weather patterns, including</a:t>
            </a:r>
          </a:p>
          <a:p>
            <a:pPr lvl="1"/>
            <a:r>
              <a:rPr lang="en-US" u="sng" dirty="0">
                <a:solidFill>
                  <a:schemeClr val="accent1"/>
                </a:solidFill>
              </a:rPr>
              <a:t>Temperature</a:t>
            </a:r>
            <a:r>
              <a:rPr lang="en-US" dirty="0">
                <a:solidFill>
                  <a:schemeClr val="accent1"/>
                </a:solidFill>
              </a:rPr>
              <a:t> </a:t>
            </a:r>
            <a:r>
              <a:rPr lang="en-US" dirty="0"/>
              <a:t>increases</a:t>
            </a:r>
          </a:p>
          <a:p>
            <a:pPr lvl="1"/>
            <a:r>
              <a:rPr lang="en-US" dirty="0"/>
              <a:t>Increased intensity of </a:t>
            </a:r>
            <a:r>
              <a:rPr lang="en-US" u="sng" dirty="0">
                <a:solidFill>
                  <a:schemeClr val="accent1"/>
                </a:solidFill>
              </a:rPr>
              <a:t>storms</a:t>
            </a:r>
          </a:p>
          <a:p>
            <a:pPr lvl="1"/>
            <a:r>
              <a:rPr lang="en-US" dirty="0"/>
              <a:t>Prolonged periods of drought book-ended by </a:t>
            </a:r>
            <a:r>
              <a:rPr lang="en-US" u="sng" dirty="0">
                <a:solidFill>
                  <a:schemeClr val="accent1"/>
                </a:solidFill>
              </a:rPr>
              <a:t>heavy rainfall </a:t>
            </a:r>
            <a:r>
              <a:rPr lang="en-US" dirty="0"/>
              <a:t>events</a:t>
            </a:r>
          </a:p>
          <a:p>
            <a:pPr lvl="1"/>
            <a:endParaRPr lang="en-US" dirty="0"/>
          </a:p>
          <a:p>
            <a:r>
              <a:rPr lang="en-US" sz="2000" dirty="0"/>
              <a:t>Climate change </a:t>
            </a:r>
            <a:r>
              <a:rPr lang="en-US" sz="2000" dirty="0">
                <a:sym typeface="Wingdings" pitchFamily="2" charset="2"/>
              </a:rPr>
              <a:t> Urban forests</a:t>
            </a:r>
            <a:endParaRPr lang="en-US" sz="2000" dirty="0"/>
          </a:p>
          <a:p>
            <a:pPr marL="0" indent="0">
              <a:buNone/>
            </a:pPr>
            <a:endParaRPr lang="en-US" sz="2000" i="1" dirty="0">
              <a:solidFill>
                <a:schemeClr val="accent1"/>
              </a:solidFill>
            </a:endParaRPr>
          </a:p>
          <a:p>
            <a:pPr marL="0" indent="0">
              <a:buNone/>
            </a:pPr>
            <a:endParaRPr lang="en-US" sz="2000" i="1" dirty="0">
              <a:solidFill>
                <a:schemeClr val="accent1"/>
              </a:solidFill>
            </a:endParaRPr>
          </a:p>
          <a:p>
            <a:pPr marL="0" indent="0">
              <a:buNone/>
            </a:pPr>
            <a:endParaRPr lang="en-US" sz="2000" i="1" dirty="0">
              <a:solidFill>
                <a:schemeClr val="accent1"/>
              </a:solidFill>
            </a:endParaRPr>
          </a:p>
          <a:p>
            <a:r>
              <a:rPr lang="en-US" sz="2000" dirty="0"/>
              <a:t>Urban forests </a:t>
            </a:r>
            <a:r>
              <a:rPr lang="en-US" sz="2000" dirty="0">
                <a:sym typeface="Wingdings" pitchFamily="2" charset="2"/>
              </a:rPr>
              <a:t> Climate change</a:t>
            </a:r>
            <a:endParaRPr lang="en-US" sz="2000" dirty="0"/>
          </a:p>
        </p:txBody>
      </p:sp>
    </p:spTree>
    <p:extLst>
      <p:ext uri="{BB962C8B-B14F-4D97-AF65-F5344CB8AC3E}">
        <p14:creationId xmlns:p14="http://schemas.microsoft.com/office/powerpoint/2010/main" val="1093645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10354-A2BC-8C47-AFB0-0B07A176FC32}"/>
              </a:ext>
            </a:extLst>
          </p:cNvPr>
          <p:cNvSpPr>
            <a:spLocks noGrp="1"/>
          </p:cNvSpPr>
          <p:nvPr>
            <p:ph type="title"/>
          </p:nvPr>
        </p:nvSpPr>
        <p:spPr/>
        <p:txBody>
          <a:bodyPr/>
          <a:lstStyle/>
          <a:p>
            <a:r>
              <a:rPr lang="en-US" dirty="0"/>
              <a:t>Ex. #1: climate Change</a:t>
            </a:r>
          </a:p>
        </p:txBody>
      </p:sp>
      <p:pic>
        <p:nvPicPr>
          <p:cNvPr id="5" name="Content Placeholder 4">
            <a:extLst>
              <a:ext uri="{FF2B5EF4-FFF2-40B4-BE49-F238E27FC236}">
                <a16:creationId xmlns:a16="http://schemas.microsoft.com/office/drawing/2014/main" id="{7D0A27F7-21D7-534D-9DB0-165CBC633021}"/>
              </a:ext>
            </a:extLst>
          </p:cNvPr>
          <p:cNvPicPr>
            <a:picLocks noGrp="1" noChangeAspect="1"/>
          </p:cNvPicPr>
          <p:nvPr>
            <p:ph sz="quarter" idx="13"/>
          </p:nvPr>
        </p:nvPicPr>
        <p:blipFill rotWithShape="1">
          <a:blip r:embed="rId2" cstate="screen">
            <a:extLst>
              <a:ext uri="{28A0092B-C50C-407E-A947-70E740481C1C}">
                <a14:useLocalDpi xmlns:a14="http://schemas.microsoft.com/office/drawing/2010/main"/>
              </a:ext>
            </a:extLst>
          </a:blip>
          <a:srcRect t="22818" b="25417"/>
          <a:stretch/>
        </p:blipFill>
        <p:spPr>
          <a:xfrm>
            <a:off x="-299802" y="1551485"/>
            <a:ext cx="12666688" cy="5066675"/>
          </a:xfrm>
        </p:spPr>
      </p:pic>
      <p:sp>
        <p:nvSpPr>
          <p:cNvPr id="6" name="TextBox 5">
            <a:extLst>
              <a:ext uri="{FF2B5EF4-FFF2-40B4-BE49-F238E27FC236}">
                <a16:creationId xmlns:a16="http://schemas.microsoft.com/office/drawing/2014/main" id="{DD792F91-5ED0-1F44-A701-DC5E09147A85}"/>
              </a:ext>
            </a:extLst>
          </p:cNvPr>
          <p:cNvSpPr txBox="1"/>
          <p:nvPr/>
        </p:nvSpPr>
        <p:spPr>
          <a:xfrm>
            <a:off x="7748155" y="6382675"/>
            <a:ext cx="4443845" cy="369332"/>
          </a:xfrm>
          <a:prstGeom prst="rect">
            <a:avLst/>
          </a:prstGeom>
          <a:noFill/>
        </p:spPr>
        <p:txBody>
          <a:bodyPr wrap="none" rtlCol="0">
            <a:spAutoFit/>
          </a:bodyPr>
          <a:lstStyle/>
          <a:p>
            <a:r>
              <a:rPr lang="en-US" dirty="0"/>
              <a:t>Source: Vogt, </a:t>
            </a:r>
            <a:r>
              <a:rPr lang="en-US" i="1" dirty="0"/>
              <a:t>unpublished manuscript</a:t>
            </a:r>
            <a:endParaRPr lang="en-US" dirty="0"/>
          </a:p>
        </p:txBody>
      </p:sp>
    </p:spTree>
    <p:extLst>
      <p:ext uri="{BB962C8B-B14F-4D97-AF65-F5344CB8AC3E}">
        <p14:creationId xmlns:p14="http://schemas.microsoft.com/office/powerpoint/2010/main" val="1937335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71684" y="1198746"/>
            <a:ext cx="4120315" cy="5728241"/>
          </a:xfrm>
          <a:prstGeom prst="rect">
            <a:avLst/>
          </a:prstGeom>
        </p:spPr>
      </p:pic>
      <p:sp>
        <p:nvSpPr>
          <p:cNvPr id="4" name="Title 3"/>
          <p:cNvSpPr>
            <a:spLocks noGrp="1"/>
          </p:cNvSpPr>
          <p:nvPr>
            <p:ph type="title"/>
          </p:nvPr>
        </p:nvSpPr>
        <p:spPr/>
        <p:txBody>
          <a:bodyPr/>
          <a:lstStyle/>
          <a:p>
            <a:r>
              <a:rPr lang="en-US" dirty="0"/>
              <a:t>EX. #1: Climate Change</a:t>
            </a:r>
          </a:p>
        </p:txBody>
      </p:sp>
      <p:sp>
        <p:nvSpPr>
          <p:cNvPr id="5" name="Content Placeholder 4"/>
          <p:cNvSpPr>
            <a:spLocks noGrp="1"/>
          </p:cNvSpPr>
          <p:nvPr>
            <p:ph sz="quarter" idx="13"/>
          </p:nvPr>
        </p:nvSpPr>
        <p:spPr>
          <a:xfrm>
            <a:off x="371476" y="1553738"/>
            <a:ext cx="7586662" cy="4114800"/>
          </a:xfrm>
        </p:spPr>
        <p:txBody>
          <a:bodyPr>
            <a:normAutofit/>
          </a:bodyPr>
          <a:lstStyle/>
          <a:p>
            <a:r>
              <a:rPr lang="en-US" sz="2000" dirty="0"/>
              <a:t>Lasting changes in weather patterns, including</a:t>
            </a:r>
          </a:p>
          <a:p>
            <a:pPr lvl="1"/>
            <a:r>
              <a:rPr lang="en-US" u="sng" dirty="0">
                <a:solidFill>
                  <a:schemeClr val="accent1"/>
                </a:solidFill>
              </a:rPr>
              <a:t>Temperature</a:t>
            </a:r>
            <a:r>
              <a:rPr lang="en-US" dirty="0">
                <a:solidFill>
                  <a:schemeClr val="accent1"/>
                </a:solidFill>
              </a:rPr>
              <a:t> </a:t>
            </a:r>
            <a:r>
              <a:rPr lang="en-US" dirty="0"/>
              <a:t>increases</a:t>
            </a:r>
          </a:p>
          <a:p>
            <a:pPr lvl="1"/>
            <a:r>
              <a:rPr lang="en-US" dirty="0"/>
              <a:t>Increased intensity of </a:t>
            </a:r>
            <a:r>
              <a:rPr lang="en-US" u="sng" dirty="0">
                <a:solidFill>
                  <a:schemeClr val="accent1"/>
                </a:solidFill>
              </a:rPr>
              <a:t>storms</a:t>
            </a:r>
          </a:p>
          <a:p>
            <a:pPr lvl="1"/>
            <a:r>
              <a:rPr lang="en-US" dirty="0"/>
              <a:t>Prolonged periods of drought book-ended by </a:t>
            </a:r>
            <a:r>
              <a:rPr lang="en-US" u="sng" dirty="0">
                <a:solidFill>
                  <a:schemeClr val="accent1"/>
                </a:solidFill>
              </a:rPr>
              <a:t>heavy rainfall </a:t>
            </a:r>
            <a:r>
              <a:rPr lang="en-US" dirty="0"/>
              <a:t>events</a:t>
            </a:r>
          </a:p>
          <a:p>
            <a:pPr lvl="1"/>
            <a:endParaRPr lang="en-US" dirty="0"/>
          </a:p>
          <a:p>
            <a:r>
              <a:rPr lang="en-US" sz="2000" dirty="0"/>
              <a:t>Climate change </a:t>
            </a:r>
            <a:r>
              <a:rPr lang="en-US" sz="2000" dirty="0">
                <a:sym typeface="Wingdings" pitchFamily="2" charset="2"/>
              </a:rPr>
              <a:t> Urban forests</a:t>
            </a:r>
            <a:endParaRPr lang="en-US" sz="2000" dirty="0"/>
          </a:p>
          <a:p>
            <a:pPr marL="0" indent="0">
              <a:buNone/>
            </a:pPr>
            <a:endParaRPr lang="en-US" sz="2000" i="1" dirty="0">
              <a:solidFill>
                <a:schemeClr val="accent1"/>
              </a:solidFill>
            </a:endParaRPr>
          </a:p>
          <a:p>
            <a:pPr marL="0" indent="0">
              <a:buNone/>
            </a:pPr>
            <a:endParaRPr lang="en-US" sz="2000" i="1" dirty="0">
              <a:solidFill>
                <a:schemeClr val="accent1"/>
              </a:solidFill>
            </a:endParaRPr>
          </a:p>
          <a:p>
            <a:pPr marL="0" indent="0">
              <a:buNone/>
            </a:pPr>
            <a:endParaRPr lang="en-US" sz="2000" i="1" dirty="0">
              <a:solidFill>
                <a:schemeClr val="accent1"/>
              </a:solidFill>
            </a:endParaRPr>
          </a:p>
          <a:p>
            <a:r>
              <a:rPr lang="en-US" sz="2000" dirty="0"/>
              <a:t>Urban forests </a:t>
            </a:r>
            <a:r>
              <a:rPr lang="en-US" sz="2000" dirty="0">
                <a:sym typeface="Wingdings" pitchFamily="2" charset="2"/>
              </a:rPr>
              <a:t> Climate change</a:t>
            </a:r>
            <a:endParaRPr lang="en-US" sz="2000" dirty="0"/>
          </a:p>
        </p:txBody>
      </p:sp>
      <p:sp>
        <p:nvSpPr>
          <p:cNvPr id="2" name="TextBox 1">
            <a:extLst>
              <a:ext uri="{FF2B5EF4-FFF2-40B4-BE49-F238E27FC236}">
                <a16:creationId xmlns:a16="http://schemas.microsoft.com/office/drawing/2014/main" id="{B837141A-E011-1243-89DF-89312E554B6C}"/>
              </a:ext>
            </a:extLst>
          </p:cNvPr>
          <p:cNvSpPr txBox="1"/>
          <p:nvPr/>
        </p:nvSpPr>
        <p:spPr>
          <a:xfrm>
            <a:off x="1427998" y="4090763"/>
            <a:ext cx="6643687"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a:solidFill>
                  <a:schemeClr val="tx1"/>
                </a:solidFill>
              </a:rPr>
              <a:t>Ex. management response to climate change:</a:t>
            </a:r>
            <a:r>
              <a:rPr lang="en-US" i="1" dirty="0">
                <a:solidFill>
                  <a:schemeClr val="tx1"/>
                </a:solidFill>
              </a:rPr>
              <a:t> </a:t>
            </a:r>
          </a:p>
          <a:p>
            <a:pPr marL="352425">
              <a:buNone/>
            </a:pPr>
            <a:r>
              <a:rPr lang="en-US" i="1" dirty="0">
                <a:solidFill>
                  <a:schemeClr val="tx1"/>
                </a:solidFill>
              </a:rPr>
              <a:t>Avoiding planting in spring or extra summer watering, due to prolonged summer droughts</a:t>
            </a:r>
            <a:endParaRPr lang="en-US" dirty="0">
              <a:solidFill>
                <a:schemeClr val="tx1"/>
              </a:solidFill>
            </a:endParaRPr>
          </a:p>
        </p:txBody>
      </p:sp>
      <p:sp>
        <p:nvSpPr>
          <p:cNvPr id="6" name="TextBox 5">
            <a:extLst>
              <a:ext uri="{FF2B5EF4-FFF2-40B4-BE49-F238E27FC236}">
                <a16:creationId xmlns:a16="http://schemas.microsoft.com/office/drawing/2014/main" id="{E1B19D9D-9BD9-F248-A50B-A7C14EE7F26E}"/>
              </a:ext>
            </a:extLst>
          </p:cNvPr>
          <p:cNvSpPr txBox="1"/>
          <p:nvPr/>
        </p:nvSpPr>
        <p:spPr>
          <a:xfrm>
            <a:off x="1427998" y="5625213"/>
            <a:ext cx="6643687"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a:solidFill>
                  <a:schemeClr val="tx1"/>
                </a:solidFill>
              </a:rPr>
              <a:t>Ex. urban forests moderate local climate impacts:</a:t>
            </a:r>
          </a:p>
          <a:p>
            <a:pPr marL="465138"/>
            <a:r>
              <a:rPr lang="en-US" i="1" dirty="0">
                <a:solidFill>
                  <a:schemeClr val="tx1"/>
                </a:solidFill>
              </a:rPr>
              <a:t>Trees provide shade, reduce urban heat island effect, making cities more livable despite incr. temp.</a:t>
            </a:r>
          </a:p>
        </p:txBody>
      </p:sp>
    </p:spTree>
    <p:extLst>
      <p:ext uri="{BB962C8B-B14F-4D97-AF65-F5344CB8AC3E}">
        <p14:creationId xmlns:p14="http://schemas.microsoft.com/office/powerpoint/2010/main" val="3411829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E1A274-75D1-934B-A2AF-84AA8BB88D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580000">
            <a:off x="3090083" y="2384631"/>
            <a:ext cx="12494723" cy="10960676"/>
          </a:xfrm>
          <a:prstGeom prst="rect">
            <a:avLst/>
          </a:prstGeom>
        </p:spPr>
      </p:pic>
      <p:sp>
        <p:nvSpPr>
          <p:cNvPr id="7" name="Triangle 6">
            <a:extLst>
              <a:ext uri="{FF2B5EF4-FFF2-40B4-BE49-F238E27FC236}">
                <a16:creationId xmlns:a16="http://schemas.microsoft.com/office/drawing/2014/main" id="{9F22E025-418A-4143-A0FC-F51A1EEC67DA}"/>
              </a:ext>
            </a:extLst>
          </p:cNvPr>
          <p:cNvSpPr/>
          <p:nvPr/>
        </p:nvSpPr>
        <p:spPr>
          <a:xfrm rot="10800000">
            <a:off x="7208444" y="1918746"/>
            <a:ext cx="4448748" cy="5396459"/>
          </a:xfrm>
          <a:prstGeom prst="triangle">
            <a:avLst>
              <a:gd name="adj" fmla="val 44685"/>
            </a:avLst>
          </a:prstGeom>
          <a:solidFill>
            <a:srgbClr val="7F7F7F">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12800" y="274638"/>
            <a:ext cx="10566400" cy="1739900"/>
          </a:xfrm>
        </p:spPr>
        <p:txBody>
          <a:bodyPr>
            <a:normAutofit/>
          </a:bodyPr>
          <a:lstStyle/>
          <a:p>
            <a:r>
              <a:rPr lang="en-US" dirty="0"/>
              <a:t>Ex. #2: Novel Entities: </a:t>
            </a:r>
            <a:br>
              <a:rPr lang="en-US" dirty="0"/>
            </a:br>
            <a:r>
              <a:rPr lang="en-US" dirty="0"/>
              <a:t>Invasive Pests  &amp; Diseases</a:t>
            </a:r>
          </a:p>
        </p:txBody>
      </p:sp>
      <p:sp>
        <p:nvSpPr>
          <p:cNvPr id="5" name="Content Placeholder 4"/>
          <p:cNvSpPr>
            <a:spLocks noGrp="1"/>
          </p:cNvSpPr>
          <p:nvPr>
            <p:ph sz="quarter" idx="13"/>
          </p:nvPr>
        </p:nvSpPr>
        <p:spPr>
          <a:xfrm>
            <a:off x="812800" y="1514007"/>
            <a:ext cx="4448748" cy="4658193"/>
          </a:xfrm>
        </p:spPr>
        <p:txBody>
          <a:bodyPr>
            <a:normAutofit lnSpcReduction="10000"/>
          </a:bodyPr>
          <a:lstStyle/>
          <a:p>
            <a:r>
              <a:rPr lang="en-US" sz="2400" u="sng" dirty="0"/>
              <a:t>“Novel entities”:</a:t>
            </a:r>
            <a:r>
              <a:rPr lang="en-US" sz="2400" dirty="0"/>
              <a:t>  new </a:t>
            </a:r>
            <a:r>
              <a:rPr lang="en-US" sz="2400" u="sng" dirty="0">
                <a:solidFill>
                  <a:schemeClr val="accent1"/>
                </a:solidFill>
              </a:rPr>
              <a:t>substances</a:t>
            </a:r>
            <a:r>
              <a:rPr lang="en-US" sz="2400" dirty="0"/>
              <a:t> that are </a:t>
            </a:r>
            <a:r>
              <a:rPr lang="en-US" sz="2400" u="sng" dirty="0">
                <a:solidFill>
                  <a:schemeClr val="accent1"/>
                </a:solidFill>
              </a:rPr>
              <a:t>invented</a:t>
            </a:r>
            <a:r>
              <a:rPr lang="en-US" sz="2400" dirty="0"/>
              <a:t> or </a:t>
            </a:r>
            <a:r>
              <a:rPr lang="en-US" sz="2400" u="sng" dirty="0">
                <a:solidFill>
                  <a:schemeClr val="accent1"/>
                </a:solidFill>
              </a:rPr>
              <a:t>introduced</a:t>
            </a:r>
            <a:r>
              <a:rPr lang="en-US" sz="2400" dirty="0"/>
              <a:t> by humans; might include </a:t>
            </a:r>
            <a:r>
              <a:rPr lang="en-US" sz="2400" u="sng" dirty="0">
                <a:solidFill>
                  <a:schemeClr val="accent1"/>
                </a:solidFill>
              </a:rPr>
              <a:t>chemical pollution, invasive species</a:t>
            </a:r>
            <a:r>
              <a:rPr lang="is-IS" sz="2400" dirty="0"/>
              <a:t>…</a:t>
            </a:r>
          </a:p>
          <a:p>
            <a:endParaRPr lang="is-IS" sz="2400" dirty="0"/>
          </a:p>
          <a:p>
            <a:pPr marL="0" indent="0">
              <a:buNone/>
            </a:pPr>
            <a:r>
              <a:rPr lang="is-IS" sz="2400" dirty="0"/>
              <a:t>e.g., Dutch Elm Disease &amp; </a:t>
            </a:r>
            <a:r>
              <a:rPr lang="is-IS" sz="2400" u="sng" dirty="0"/>
              <a:t>Emerald Ash Borer</a:t>
            </a:r>
            <a:endParaRPr lang="en-US" sz="2400" u="sng" dirty="0"/>
          </a:p>
          <a:p>
            <a:r>
              <a:rPr lang="en-US" sz="2400" dirty="0"/>
              <a:t>Example of introduced pests threatening our urban forest functioning, biodiversity, benefits provided</a:t>
            </a:r>
          </a:p>
        </p:txBody>
      </p:sp>
    </p:spTree>
    <p:extLst>
      <p:ext uri="{BB962C8B-B14F-4D97-AF65-F5344CB8AC3E}">
        <p14:creationId xmlns:p14="http://schemas.microsoft.com/office/powerpoint/2010/main" val="612171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8B8B2C-7CF7-C549-91F6-72E4181129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4764704">
            <a:off x="3344913" y="1815010"/>
            <a:ext cx="12494723" cy="10960676"/>
          </a:xfrm>
          <a:prstGeom prst="rect">
            <a:avLst/>
          </a:prstGeom>
        </p:spPr>
      </p:pic>
      <p:sp>
        <p:nvSpPr>
          <p:cNvPr id="7" name="Triangle 6">
            <a:extLst>
              <a:ext uri="{FF2B5EF4-FFF2-40B4-BE49-F238E27FC236}">
                <a16:creationId xmlns:a16="http://schemas.microsoft.com/office/drawing/2014/main" id="{E7F34868-0C90-B44A-B076-7BCD918C60D6}"/>
              </a:ext>
            </a:extLst>
          </p:cNvPr>
          <p:cNvSpPr/>
          <p:nvPr/>
        </p:nvSpPr>
        <p:spPr>
          <a:xfrm rot="10800000">
            <a:off x="7180289" y="1918745"/>
            <a:ext cx="4476903" cy="5396459"/>
          </a:xfrm>
          <a:prstGeom prst="triangle">
            <a:avLst>
              <a:gd name="adj" fmla="val 44685"/>
            </a:avLst>
          </a:prstGeom>
          <a:solidFill>
            <a:srgbClr val="7F7F7F">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B263B1C-FC6E-E841-82E8-88694DBDE721}"/>
              </a:ext>
            </a:extLst>
          </p:cNvPr>
          <p:cNvSpPr>
            <a:spLocks noGrp="1"/>
          </p:cNvSpPr>
          <p:nvPr>
            <p:ph idx="1"/>
          </p:nvPr>
        </p:nvSpPr>
        <p:spPr>
          <a:xfrm>
            <a:off x="685800" y="2194560"/>
            <a:ext cx="5205334" cy="4663440"/>
          </a:xfrm>
          <a:solidFill>
            <a:schemeClr val="bg1"/>
          </a:solidFill>
        </p:spPr>
        <p:txBody>
          <a:bodyPr/>
          <a:lstStyle/>
          <a:p>
            <a:r>
              <a:rPr lang="en-US" dirty="0"/>
              <a:t>Development  in/around urban areas impacts trees/forests</a:t>
            </a:r>
          </a:p>
          <a:p>
            <a:r>
              <a:rPr lang="en-US" dirty="0"/>
              <a:t>Decisions during development can help preserve &amp; protect trees</a:t>
            </a:r>
          </a:p>
          <a:p>
            <a:r>
              <a:rPr lang="en-US" u="sng" dirty="0"/>
              <a:t>Tree Preservation Ordinances</a:t>
            </a:r>
            <a:r>
              <a:rPr lang="en-US" dirty="0"/>
              <a:t>, e.g., Highland Park, IL:</a:t>
            </a:r>
          </a:p>
          <a:p>
            <a:pPr lvl="1"/>
            <a:r>
              <a:rPr lang="en-US" dirty="0"/>
              <a:t>Tree preservation rate after residential construction 75%</a:t>
            </a:r>
          </a:p>
          <a:p>
            <a:pPr lvl="1"/>
            <a:r>
              <a:rPr lang="en-US" dirty="0"/>
              <a:t>No relationship between proximity to new foundation &amp; condition or mortality</a:t>
            </a:r>
          </a:p>
          <a:p>
            <a:pPr lvl="1"/>
            <a:endParaRPr lang="en-US" dirty="0"/>
          </a:p>
          <a:p>
            <a:pPr marL="58738" lvl="1" indent="0">
              <a:buNone/>
            </a:pPr>
            <a:r>
              <a:rPr lang="en-US" sz="1600" dirty="0"/>
              <a:t>Pike, </a:t>
            </a:r>
            <a:r>
              <a:rPr lang="en-US" sz="1600" dirty="0" err="1"/>
              <a:t>O’Herrin</a:t>
            </a:r>
            <a:r>
              <a:rPr lang="en-US" sz="1600" dirty="0"/>
              <a:t>, </a:t>
            </a:r>
            <a:r>
              <a:rPr lang="en-US" sz="1600" dirty="0" err="1"/>
              <a:t>Klimas</a:t>
            </a:r>
            <a:r>
              <a:rPr lang="en-US" sz="1600" dirty="0"/>
              <a:t>, &amp; Vogt (2021), Urban Forestry &amp; Urban Greening</a:t>
            </a:r>
          </a:p>
        </p:txBody>
      </p:sp>
      <p:sp>
        <p:nvSpPr>
          <p:cNvPr id="4" name="Title 3">
            <a:extLst>
              <a:ext uri="{FF2B5EF4-FFF2-40B4-BE49-F238E27FC236}">
                <a16:creationId xmlns:a16="http://schemas.microsoft.com/office/drawing/2014/main" id="{E5CEFC9D-7143-C746-BF87-947C29F1C1A8}"/>
              </a:ext>
            </a:extLst>
          </p:cNvPr>
          <p:cNvSpPr>
            <a:spLocks noGrp="1"/>
          </p:cNvSpPr>
          <p:nvPr>
            <p:ph type="title"/>
          </p:nvPr>
        </p:nvSpPr>
        <p:spPr/>
        <p:txBody>
          <a:bodyPr/>
          <a:lstStyle/>
          <a:p>
            <a:r>
              <a:rPr lang="en-US" dirty="0"/>
              <a:t>Ex. #3: Land-Use Change</a:t>
            </a:r>
          </a:p>
        </p:txBody>
      </p:sp>
    </p:spTree>
    <p:extLst>
      <p:ext uri="{BB962C8B-B14F-4D97-AF65-F5344CB8AC3E}">
        <p14:creationId xmlns:p14="http://schemas.microsoft.com/office/powerpoint/2010/main" val="3114529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0DE2-68EB-064A-B124-21E168F697B8}"/>
              </a:ext>
            </a:extLst>
          </p:cNvPr>
          <p:cNvSpPr>
            <a:spLocks noGrp="1"/>
          </p:cNvSpPr>
          <p:nvPr>
            <p:ph type="title"/>
          </p:nvPr>
        </p:nvSpPr>
        <p:spPr/>
        <p:txBody>
          <a:bodyPr/>
          <a:lstStyle/>
          <a:p>
            <a:r>
              <a:rPr lang="en-US" dirty="0"/>
              <a:t>More than Planetary processes</a:t>
            </a:r>
          </a:p>
        </p:txBody>
      </p:sp>
      <p:sp>
        <p:nvSpPr>
          <p:cNvPr id="3" name="Content Placeholder 2">
            <a:extLst>
              <a:ext uri="{FF2B5EF4-FFF2-40B4-BE49-F238E27FC236}">
                <a16:creationId xmlns:a16="http://schemas.microsoft.com/office/drawing/2014/main" id="{22781A64-9B76-B240-B41B-38D64651CB17}"/>
              </a:ext>
            </a:extLst>
          </p:cNvPr>
          <p:cNvSpPr>
            <a:spLocks noGrp="1"/>
          </p:cNvSpPr>
          <p:nvPr>
            <p:ph sz="quarter" idx="13"/>
          </p:nvPr>
        </p:nvSpPr>
        <p:spPr>
          <a:xfrm>
            <a:off x="812800" y="1600200"/>
            <a:ext cx="4887913" cy="4114800"/>
          </a:xfrm>
        </p:spPr>
        <p:txBody>
          <a:bodyPr/>
          <a:lstStyle/>
          <a:p>
            <a:endParaRPr lang="en-US" dirty="0"/>
          </a:p>
        </p:txBody>
      </p:sp>
      <p:pic>
        <p:nvPicPr>
          <p:cNvPr id="4" name="Picture 3">
            <a:extLst>
              <a:ext uri="{FF2B5EF4-FFF2-40B4-BE49-F238E27FC236}">
                <a16:creationId xmlns:a16="http://schemas.microsoft.com/office/drawing/2014/main" id="{6BD7A813-3F2B-3346-911A-604D64480B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8299" y="1417638"/>
            <a:ext cx="5437701" cy="5257800"/>
          </a:xfrm>
          <a:prstGeom prst="rect">
            <a:avLst/>
          </a:prstGeom>
        </p:spPr>
      </p:pic>
      <p:graphicFrame>
        <p:nvGraphicFramePr>
          <p:cNvPr id="5" name="Diagram 4">
            <a:extLst>
              <a:ext uri="{FF2B5EF4-FFF2-40B4-BE49-F238E27FC236}">
                <a16:creationId xmlns:a16="http://schemas.microsoft.com/office/drawing/2014/main" id="{DD75C44B-3BE0-0847-92CB-EC6DF0A280D4}"/>
              </a:ext>
            </a:extLst>
          </p:cNvPr>
          <p:cNvGraphicFramePr/>
          <p:nvPr>
            <p:extLst>
              <p:ext uri="{D42A27DB-BD31-4B8C-83A1-F6EECF244321}">
                <p14:modId xmlns:p14="http://schemas.microsoft.com/office/powerpoint/2010/main" val="2817371488"/>
              </p:ext>
            </p:extLst>
          </p:nvPr>
        </p:nvGraphicFramePr>
        <p:xfrm>
          <a:off x="6692348" y="1836649"/>
          <a:ext cx="5398604" cy="441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06AEEA6-3DF1-2149-9110-C6469DC78F1B}"/>
              </a:ext>
            </a:extLst>
          </p:cNvPr>
          <p:cNvSpPr txBox="1"/>
          <p:nvPr/>
        </p:nvSpPr>
        <p:spPr>
          <a:xfrm>
            <a:off x="8375987" y="2177376"/>
            <a:ext cx="2031325" cy="461665"/>
          </a:xfrm>
          <a:prstGeom prst="rect">
            <a:avLst/>
          </a:prstGeom>
          <a:noFill/>
        </p:spPr>
        <p:txBody>
          <a:bodyPr wrap="none" rtlCol="0">
            <a:spAutoFit/>
          </a:bodyPr>
          <a:lstStyle/>
          <a:p>
            <a:r>
              <a:rPr lang="en-US" sz="2400" b="1" dirty="0"/>
              <a:t>Environment</a:t>
            </a:r>
          </a:p>
        </p:txBody>
      </p:sp>
      <p:sp>
        <p:nvSpPr>
          <p:cNvPr id="7" name="TextBox 6">
            <a:extLst>
              <a:ext uri="{FF2B5EF4-FFF2-40B4-BE49-F238E27FC236}">
                <a16:creationId xmlns:a16="http://schemas.microsoft.com/office/drawing/2014/main" id="{BB06691F-CB8B-CD49-9E8C-C16516EFBC07}"/>
              </a:ext>
            </a:extLst>
          </p:cNvPr>
          <p:cNvSpPr txBox="1"/>
          <p:nvPr/>
        </p:nvSpPr>
        <p:spPr>
          <a:xfrm>
            <a:off x="8594796" y="4826148"/>
            <a:ext cx="1593706" cy="461665"/>
          </a:xfrm>
          <a:prstGeom prst="rect">
            <a:avLst/>
          </a:prstGeom>
          <a:noFill/>
        </p:spPr>
        <p:txBody>
          <a:bodyPr wrap="none" rtlCol="0">
            <a:spAutoFit/>
          </a:bodyPr>
          <a:lstStyle/>
          <a:p>
            <a:r>
              <a:rPr lang="en-US" sz="2400" b="1" dirty="0"/>
              <a:t>Economy</a:t>
            </a:r>
          </a:p>
        </p:txBody>
      </p:sp>
      <p:sp>
        <p:nvSpPr>
          <p:cNvPr id="8" name="Oval 7">
            <a:extLst>
              <a:ext uri="{FF2B5EF4-FFF2-40B4-BE49-F238E27FC236}">
                <a16:creationId xmlns:a16="http://schemas.microsoft.com/office/drawing/2014/main" id="{0A739A09-3DEF-DC4A-877B-4562A6A4CFD3}"/>
              </a:ext>
            </a:extLst>
          </p:cNvPr>
          <p:cNvSpPr/>
          <p:nvPr/>
        </p:nvSpPr>
        <p:spPr>
          <a:xfrm>
            <a:off x="7658101" y="2979768"/>
            <a:ext cx="3421062" cy="3352244"/>
          </a:xfrm>
          <a:prstGeom prst="ellipse">
            <a:avLst/>
          </a:prstGeom>
          <a:noFill/>
          <a:ln w="254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oughnut (economic model) - Wikipedia">
            <a:extLst>
              <a:ext uri="{FF2B5EF4-FFF2-40B4-BE49-F238E27FC236}">
                <a16:creationId xmlns:a16="http://schemas.microsoft.com/office/drawing/2014/main" id="{7B1FCC19-C364-2347-AF77-2C15D7FD3C6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800850" y="1457028"/>
            <a:ext cx="4943475" cy="5015210"/>
          </a:xfrm>
          <a:prstGeom prst="rect">
            <a:avLst/>
          </a:prstGeom>
          <a:noFill/>
        </p:spPr>
      </p:pic>
      <p:sp>
        <p:nvSpPr>
          <p:cNvPr id="9" name="TextBox 8">
            <a:extLst>
              <a:ext uri="{FF2B5EF4-FFF2-40B4-BE49-F238E27FC236}">
                <a16:creationId xmlns:a16="http://schemas.microsoft.com/office/drawing/2014/main" id="{1C2DE0BD-ED4D-B944-ADDE-2548CCE99171}"/>
              </a:ext>
            </a:extLst>
          </p:cNvPr>
          <p:cNvSpPr txBox="1"/>
          <p:nvPr/>
        </p:nvSpPr>
        <p:spPr>
          <a:xfrm>
            <a:off x="8567672" y="6457130"/>
            <a:ext cx="3440365" cy="338554"/>
          </a:xfrm>
          <a:prstGeom prst="rect">
            <a:avLst/>
          </a:prstGeom>
          <a:noFill/>
        </p:spPr>
        <p:txBody>
          <a:bodyPr wrap="none" rtlCol="0">
            <a:spAutoFit/>
          </a:bodyPr>
          <a:lstStyle/>
          <a:p>
            <a:r>
              <a:rPr lang="en-US" sz="1600" dirty="0">
                <a:hlinkClick r:id="rId9"/>
              </a:rPr>
              <a:t>https://doughnuteconomics.org</a:t>
            </a:r>
            <a:r>
              <a:rPr lang="en-US" sz="1600" dirty="0"/>
              <a:t> </a:t>
            </a:r>
          </a:p>
        </p:txBody>
      </p:sp>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985123FC-38B4-E146-969B-A4EBDE0AF4C0}"/>
                  </a:ext>
                </a:extLst>
              </p14:cNvPr>
              <p14:cNvContentPartPr/>
              <p14:nvPr/>
            </p14:nvContentPartPr>
            <p14:xfrm>
              <a:off x="7410183" y="2042728"/>
              <a:ext cx="2328759" cy="1599881"/>
            </p14:xfrm>
          </p:contentPart>
        </mc:Choice>
        <mc:Fallback xmlns="">
          <p:pic>
            <p:nvPicPr>
              <p:cNvPr id="11" name="Ink 10">
                <a:extLst>
                  <a:ext uri="{FF2B5EF4-FFF2-40B4-BE49-F238E27FC236}">
                    <a16:creationId xmlns:a16="http://schemas.microsoft.com/office/drawing/2014/main" id="{985123FC-38B4-E146-969B-A4EBDE0AF4C0}"/>
                  </a:ext>
                </a:extLst>
              </p:cNvPr>
              <p:cNvPicPr/>
              <p:nvPr/>
            </p:nvPicPr>
            <p:blipFill>
              <a:blip r:embed="rId11"/>
              <a:stretch>
                <a:fillRect/>
              </a:stretch>
            </p:blipFill>
            <p:spPr>
              <a:xfrm>
                <a:off x="7381744" y="2014287"/>
                <a:ext cx="2385277" cy="1656762"/>
              </a:xfrm>
              <a:prstGeom prst="rect">
                <a:avLst/>
              </a:prstGeom>
            </p:spPr>
          </p:pic>
        </mc:Fallback>
      </mc:AlternateContent>
      <p:sp>
        <p:nvSpPr>
          <p:cNvPr id="10" name="TextBox 9">
            <a:extLst>
              <a:ext uri="{FF2B5EF4-FFF2-40B4-BE49-F238E27FC236}">
                <a16:creationId xmlns:a16="http://schemas.microsoft.com/office/drawing/2014/main" id="{6AB25FB9-D096-BC41-8863-D4E14636D7ED}"/>
              </a:ext>
            </a:extLst>
          </p:cNvPr>
          <p:cNvSpPr txBox="1"/>
          <p:nvPr/>
        </p:nvSpPr>
        <p:spPr>
          <a:xfrm>
            <a:off x="216452" y="5548887"/>
            <a:ext cx="1838965" cy="830997"/>
          </a:xfrm>
          <a:prstGeom prst="rect">
            <a:avLst/>
          </a:prstGeom>
          <a:noFill/>
        </p:spPr>
        <p:txBody>
          <a:bodyPr wrap="none" rtlCol="0">
            <a:spAutoFit/>
          </a:bodyPr>
          <a:lstStyle/>
          <a:p>
            <a:r>
              <a:rPr lang="en-US" sz="2400" b="1" dirty="0"/>
              <a:t>Planetary</a:t>
            </a:r>
          </a:p>
          <a:p>
            <a:r>
              <a:rPr lang="en-US" sz="2400" b="1" dirty="0"/>
              <a:t>Boundaries</a:t>
            </a:r>
          </a:p>
        </p:txBody>
      </p:sp>
    </p:spTree>
    <p:extLst>
      <p:ext uri="{BB962C8B-B14F-4D97-AF65-F5344CB8AC3E}">
        <p14:creationId xmlns:p14="http://schemas.microsoft.com/office/powerpoint/2010/main" val="35349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16"/>
          <p:cNvGraphicFramePr>
            <a:graphicFrameLocks/>
          </p:cNvGraphicFramePr>
          <p:nvPr/>
        </p:nvGraphicFramePr>
        <p:xfrm>
          <a:off x="4265918" y="417894"/>
          <a:ext cx="7329182" cy="57838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564393" y="6307237"/>
            <a:ext cx="8747138" cy="369332"/>
          </a:xfrm>
          <a:prstGeom prst="rect">
            <a:avLst/>
          </a:prstGeom>
          <a:noFill/>
        </p:spPr>
        <p:txBody>
          <a:bodyPr wrap="square" rtlCol="0">
            <a:spAutoFit/>
          </a:bodyPr>
          <a:lstStyle/>
          <a:p>
            <a:pPr algn="ctr"/>
            <a:r>
              <a:rPr lang="en-US" i="1" dirty="0"/>
              <a:t>Data from Steffen et al. (2015a)</a:t>
            </a:r>
          </a:p>
        </p:txBody>
      </p:sp>
      <p:sp>
        <p:nvSpPr>
          <p:cNvPr id="9" name="Title 1">
            <a:extLst>
              <a:ext uri="{FF2B5EF4-FFF2-40B4-BE49-F238E27FC236}">
                <a16:creationId xmlns:a16="http://schemas.microsoft.com/office/drawing/2014/main" id="{CE15B955-6C86-7A45-9A88-CFF7BEEA508B}"/>
              </a:ext>
            </a:extLst>
          </p:cNvPr>
          <p:cNvSpPr>
            <a:spLocks noGrp="1"/>
          </p:cNvSpPr>
          <p:nvPr>
            <p:ph type="title"/>
          </p:nvPr>
        </p:nvSpPr>
        <p:spPr>
          <a:xfrm>
            <a:off x="317501" y="1930340"/>
            <a:ext cx="3948418" cy="2705159"/>
          </a:xfrm>
        </p:spPr>
        <p:txBody>
          <a:bodyPr>
            <a:normAutofit fontScale="90000"/>
          </a:bodyPr>
          <a:lstStyle/>
          <a:p>
            <a:pPr>
              <a:lnSpc>
                <a:spcPct val="130000"/>
              </a:lnSpc>
            </a:pPr>
            <a:r>
              <a:rPr lang="en-US" b="1" cap="none" dirty="0">
                <a:solidFill>
                  <a:srgbClr val="FFFFFF"/>
                </a:solidFill>
              </a:rPr>
              <a:t>In 12 years from 1999-2011, population grew 6 to 7 billion people</a:t>
            </a:r>
          </a:p>
        </p:txBody>
      </p:sp>
    </p:spTree>
    <p:extLst>
      <p:ext uri="{BB962C8B-B14F-4D97-AF65-F5344CB8AC3E}">
        <p14:creationId xmlns:p14="http://schemas.microsoft.com/office/powerpoint/2010/main" val="789417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C2E54-0587-7A44-9679-C450283BF6B8}"/>
              </a:ext>
            </a:extLst>
          </p:cNvPr>
          <p:cNvSpPr>
            <a:spLocks noGrp="1"/>
          </p:cNvSpPr>
          <p:nvPr>
            <p:ph type="title"/>
          </p:nvPr>
        </p:nvSpPr>
        <p:spPr>
          <a:xfrm>
            <a:off x="812800" y="1289051"/>
            <a:ext cx="4330700" cy="1211262"/>
          </a:xfrm>
        </p:spPr>
        <p:txBody>
          <a:bodyPr/>
          <a:lstStyle/>
          <a:p>
            <a:r>
              <a:rPr lang="en-US" dirty="0"/>
              <a:t>“Doughnut model”</a:t>
            </a:r>
          </a:p>
        </p:txBody>
      </p:sp>
      <p:sp>
        <p:nvSpPr>
          <p:cNvPr id="3" name="Content Placeholder 2">
            <a:extLst>
              <a:ext uri="{FF2B5EF4-FFF2-40B4-BE49-F238E27FC236}">
                <a16:creationId xmlns:a16="http://schemas.microsoft.com/office/drawing/2014/main" id="{43EA72B2-FCED-2242-B2AD-762FF132201B}"/>
              </a:ext>
            </a:extLst>
          </p:cNvPr>
          <p:cNvSpPr>
            <a:spLocks noGrp="1"/>
          </p:cNvSpPr>
          <p:nvPr>
            <p:ph sz="quarter" idx="13"/>
          </p:nvPr>
        </p:nvSpPr>
        <p:spPr>
          <a:xfrm>
            <a:off x="812800" y="3057524"/>
            <a:ext cx="4330700" cy="2657475"/>
          </a:xfrm>
        </p:spPr>
        <p:txBody>
          <a:bodyPr/>
          <a:lstStyle/>
          <a:p>
            <a:r>
              <a:rPr lang="en-US" dirty="0"/>
              <a:t>Includes 12 ”social foundations” </a:t>
            </a:r>
          </a:p>
          <a:p>
            <a:r>
              <a:rPr lang="en-US" dirty="0"/>
              <a:t>A “safe and just space”</a:t>
            </a:r>
          </a:p>
          <a:p>
            <a:r>
              <a:rPr lang="en-US" dirty="0"/>
              <a:t>Globally, we are currently meeting none of the 12 social needs</a:t>
            </a:r>
          </a:p>
          <a:p>
            <a:r>
              <a:rPr lang="en-US" dirty="0"/>
              <a:t>Surpassing 4 boundaries</a:t>
            </a:r>
          </a:p>
        </p:txBody>
      </p:sp>
      <p:pic>
        <p:nvPicPr>
          <p:cNvPr id="5122" name="Picture 2" descr="Meet the doughnut: the new economic model that could help end inequality |  World Economic Forum">
            <a:extLst>
              <a:ext uri="{FF2B5EF4-FFF2-40B4-BE49-F238E27FC236}">
                <a16:creationId xmlns:a16="http://schemas.microsoft.com/office/drawing/2014/main" id="{CF183878-6689-F04E-91FB-AF744DC9312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270361" y="445689"/>
            <a:ext cx="6816865" cy="5966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402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FAA2-E085-9848-9703-AF737E603417}"/>
              </a:ext>
            </a:extLst>
          </p:cNvPr>
          <p:cNvSpPr>
            <a:spLocks noGrp="1"/>
          </p:cNvSpPr>
          <p:nvPr>
            <p:ph type="title"/>
          </p:nvPr>
        </p:nvSpPr>
        <p:spPr>
          <a:xfrm>
            <a:off x="6529388" y="274638"/>
            <a:ext cx="5140766" cy="2582862"/>
          </a:xfrm>
        </p:spPr>
        <p:txBody>
          <a:bodyPr>
            <a:normAutofit/>
          </a:bodyPr>
          <a:lstStyle/>
          <a:p>
            <a:r>
              <a:rPr lang="en-US" dirty="0"/>
              <a:t>“doughnut model” thinking cultivates Resilience</a:t>
            </a:r>
          </a:p>
        </p:txBody>
      </p:sp>
      <p:pic>
        <p:nvPicPr>
          <p:cNvPr id="4" name="Picture 2" descr="Doughnut (economic model) - Wikipedia">
            <a:extLst>
              <a:ext uri="{FF2B5EF4-FFF2-40B4-BE49-F238E27FC236}">
                <a16:creationId xmlns:a16="http://schemas.microsoft.com/office/drawing/2014/main" id="{8337095C-4655-BB4B-9A29-F62A93E8DA72}"/>
              </a:ext>
            </a:extLst>
          </p:cNvPr>
          <p:cNvPicPr>
            <a:picLocks noGrp="1" noChangeAspect="1" noChangeArrowheads="1"/>
          </p:cNvPicPr>
          <p:nvPr>
            <p:ph sz="quarter" idx="13"/>
          </p:nvPr>
        </p:nvPicPr>
        <p:blipFill rotWithShape="1">
          <a:blip r:embed="rId2" cstate="screen">
            <a:extLst>
              <a:ext uri="{28A0092B-C50C-407E-A947-70E740481C1C}">
                <a14:useLocalDpi xmlns:a14="http://schemas.microsoft.com/office/drawing/2010/main"/>
              </a:ext>
            </a:extLst>
          </a:blip>
          <a:srcRect/>
          <a:stretch/>
        </p:blipFill>
        <p:spPr bwMode="auto">
          <a:xfrm>
            <a:off x="264669" y="274637"/>
            <a:ext cx="6264719" cy="6346603"/>
          </a:xfrm>
          <a:prstGeom prst="rect">
            <a:avLst/>
          </a:prstGeom>
          <a:noFill/>
        </p:spPr>
      </p:pic>
      <p:sp>
        <p:nvSpPr>
          <p:cNvPr id="5" name="TextBox 4">
            <a:extLst>
              <a:ext uri="{FF2B5EF4-FFF2-40B4-BE49-F238E27FC236}">
                <a16:creationId xmlns:a16="http://schemas.microsoft.com/office/drawing/2014/main" id="{B6AAFC80-840B-E540-8564-463CFB03E179}"/>
              </a:ext>
            </a:extLst>
          </p:cNvPr>
          <p:cNvSpPr txBox="1"/>
          <p:nvPr/>
        </p:nvSpPr>
        <p:spPr>
          <a:xfrm>
            <a:off x="6786564" y="2857500"/>
            <a:ext cx="5140767" cy="3416320"/>
          </a:xfrm>
          <a:prstGeom prst="rect">
            <a:avLst/>
          </a:prstGeom>
          <a:noFill/>
        </p:spPr>
        <p:txBody>
          <a:bodyPr wrap="square" rtlCol="0">
            <a:spAutoFit/>
          </a:bodyPr>
          <a:lstStyle/>
          <a:p>
            <a:r>
              <a:rPr lang="en-US" sz="2400" b="1" dirty="0"/>
              <a:t>Urban forests have social and ecological benefits </a:t>
            </a:r>
            <a:r>
              <a:rPr lang="en-US" sz="2400" dirty="0"/>
              <a:t>that make cities more livable, empower stronger communities, and so much more…</a:t>
            </a:r>
          </a:p>
          <a:p>
            <a:r>
              <a:rPr lang="en-US" sz="2400" dirty="0"/>
              <a:t>...</a:t>
            </a:r>
            <a:r>
              <a:rPr lang="en-US" sz="2400" u="sng" dirty="0"/>
              <a:t>energy savings</a:t>
            </a:r>
          </a:p>
          <a:p>
            <a:r>
              <a:rPr lang="en-US" sz="2400" dirty="0"/>
              <a:t>…</a:t>
            </a:r>
            <a:r>
              <a:rPr lang="en-US" sz="2400" u="sng" dirty="0"/>
              <a:t>green jobs</a:t>
            </a:r>
          </a:p>
          <a:p>
            <a:r>
              <a:rPr lang="en-US" sz="2400" dirty="0"/>
              <a:t>…fostering </a:t>
            </a:r>
            <a:r>
              <a:rPr lang="en-US" sz="2400" u="sng" dirty="0"/>
              <a:t>conversations</a:t>
            </a:r>
            <a:r>
              <a:rPr lang="en-US" sz="2400" dirty="0"/>
              <a:t> about race, gender, equity, equality…</a:t>
            </a:r>
          </a:p>
        </p:txBody>
      </p:sp>
    </p:spTree>
    <p:extLst>
      <p:ext uri="{BB962C8B-B14F-4D97-AF65-F5344CB8AC3E}">
        <p14:creationId xmlns:p14="http://schemas.microsoft.com/office/powerpoint/2010/main" val="1986552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12C8-606C-DF49-B618-8C4C59821204}"/>
              </a:ext>
            </a:extLst>
          </p:cNvPr>
          <p:cNvSpPr>
            <a:spLocks noGrp="1"/>
          </p:cNvSpPr>
          <p:nvPr>
            <p:ph type="title"/>
          </p:nvPr>
        </p:nvSpPr>
        <p:spPr>
          <a:xfrm>
            <a:off x="1678896" y="926829"/>
            <a:ext cx="5756223" cy="1143000"/>
          </a:xfrm>
        </p:spPr>
        <p:txBody>
          <a:bodyPr>
            <a:normAutofit fontScale="90000"/>
          </a:bodyPr>
          <a:lstStyle/>
          <a:p>
            <a:r>
              <a:rPr lang="en-US" dirty="0"/>
              <a:t>Ex.: Heat Islands &amp; Extreme Heat events</a:t>
            </a:r>
          </a:p>
        </p:txBody>
      </p:sp>
      <p:sp>
        <p:nvSpPr>
          <p:cNvPr id="3" name="Content Placeholder 2">
            <a:extLst>
              <a:ext uri="{FF2B5EF4-FFF2-40B4-BE49-F238E27FC236}">
                <a16:creationId xmlns:a16="http://schemas.microsoft.com/office/drawing/2014/main" id="{71357816-3EB0-B649-8B2F-B1B19121F4EC}"/>
              </a:ext>
            </a:extLst>
          </p:cNvPr>
          <p:cNvSpPr>
            <a:spLocks noGrp="1"/>
          </p:cNvSpPr>
          <p:nvPr>
            <p:ph sz="quarter" idx="13"/>
          </p:nvPr>
        </p:nvSpPr>
        <p:spPr>
          <a:xfrm>
            <a:off x="464695" y="2069829"/>
            <a:ext cx="6970425" cy="995660"/>
          </a:xfrm>
        </p:spPr>
        <p:txBody>
          <a:bodyPr/>
          <a:lstStyle/>
          <a:p>
            <a:r>
              <a:rPr lang="en-US" dirty="0"/>
              <a:t>Urban trees help manage extreme heat events </a:t>
            </a:r>
          </a:p>
        </p:txBody>
      </p:sp>
      <p:pic>
        <p:nvPicPr>
          <p:cNvPr id="4" name="Content Placeholder 2" descr="urban breeze cycle-within city.pdf">
            <a:extLst>
              <a:ext uri="{FF2B5EF4-FFF2-40B4-BE49-F238E27FC236}">
                <a16:creationId xmlns:a16="http://schemas.microsoft.com/office/drawing/2014/main" id="{E111767A-3D45-9E46-BF67-9080B0D788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245" t="9554" r="30574" b="5876"/>
          <a:stretch/>
        </p:blipFill>
        <p:spPr>
          <a:xfrm>
            <a:off x="7707310" y="41427"/>
            <a:ext cx="4484690" cy="4986186"/>
          </a:xfrm>
          <a:prstGeom prst="rect">
            <a:avLst/>
          </a:prstGeom>
          <a:solidFill>
            <a:schemeClr val="tx1"/>
          </a:solidFill>
        </p:spPr>
      </p:pic>
      <p:sp>
        <p:nvSpPr>
          <p:cNvPr id="7" name="TextBox 6">
            <a:extLst>
              <a:ext uri="{FF2B5EF4-FFF2-40B4-BE49-F238E27FC236}">
                <a16:creationId xmlns:a16="http://schemas.microsoft.com/office/drawing/2014/main" id="{8A4F3DD0-8E7C-EF44-9977-F13719DE405A}"/>
              </a:ext>
            </a:extLst>
          </p:cNvPr>
          <p:cNvSpPr txBox="1"/>
          <p:nvPr/>
        </p:nvSpPr>
        <p:spPr>
          <a:xfrm>
            <a:off x="5363199" y="3080480"/>
            <a:ext cx="2344111" cy="3046988"/>
          </a:xfrm>
          <a:prstGeom prst="rect">
            <a:avLst/>
          </a:prstGeom>
          <a:noFill/>
        </p:spPr>
        <p:txBody>
          <a:bodyPr wrap="square" rtlCol="0">
            <a:spAutoFit/>
          </a:bodyPr>
          <a:lstStyle/>
          <a:p>
            <a:r>
              <a:rPr lang="en-US" sz="2400" b="1" dirty="0" err="1"/>
              <a:t>Coseo</a:t>
            </a:r>
            <a:r>
              <a:rPr lang="en-US" sz="2400" b="1" dirty="0"/>
              <a:t> &amp; Larsen 2014: </a:t>
            </a:r>
            <a:r>
              <a:rPr lang="en-US" sz="2400" dirty="0"/>
              <a:t>tree cover + </a:t>
            </a:r>
            <a:r>
              <a:rPr lang="en-US" sz="2400" dirty="0" err="1"/>
              <a:t>imperv</a:t>
            </a:r>
            <a:r>
              <a:rPr lang="en-US" sz="2400" dirty="0"/>
              <a:t>. surfaces explain 68% of 2 am temp difference</a:t>
            </a:r>
          </a:p>
        </p:txBody>
      </p:sp>
      <p:pic>
        <p:nvPicPr>
          <p:cNvPr id="9" name="Picture 8" descr="Chart, waterfall chart&#10;&#10;Description automatically generated">
            <a:extLst>
              <a:ext uri="{FF2B5EF4-FFF2-40B4-BE49-F238E27FC236}">
                <a16:creationId xmlns:a16="http://schemas.microsoft.com/office/drawing/2014/main" id="{DDAD1AB4-1E73-4043-9064-4BDB2D31F7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91348"/>
            <a:ext cx="5261682" cy="3425252"/>
          </a:xfrm>
          <a:prstGeom prst="rect">
            <a:avLst/>
          </a:prstGeom>
        </p:spPr>
      </p:pic>
      <p:sp>
        <p:nvSpPr>
          <p:cNvPr id="10" name="TextBox 9">
            <a:extLst>
              <a:ext uri="{FF2B5EF4-FFF2-40B4-BE49-F238E27FC236}">
                <a16:creationId xmlns:a16="http://schemas.microsoft.com/office/drawing/2014/main" id="{66E7DC0B-FFB3-D548-83E3-8F3DF4540288}"/>
              </a:ext>
            </a:extLst>
          </p:cNvPr>
          <p:cNvSpPr txBox="1"/>
          <p:nvPr/>
        </p:nvSpPr>
        <p:spPr>
          <a:xfrm>
            <a:off x="466502" y="2895814"/>
            <a:ext cx="3921266" cy="369332"/>
          </a:xfrm>
          <a:prstGeom prst="rect">
            <a:avLst/>
          </a:prstGeom>
          <a:noFill/>
        </p:spPr>
        <p:txBody>
          <a:bodyPr wrap="none" rtlCol="0">
            <a:spAutoFit/>
          </a:bodyPr>
          <a:lstStyle/>
          <a:p>
            <a:r>
              <a:rPr lang="en-US" b="1" dirty="0">
                <a:solidFill>
                  <a:schemeClr val="accent6"/>
                </a:solidFill>
              </a:rPr>
              <a:t>Highest </a:t>
            </a:r>
            <a:r>
              <a:rPr lang="en-US" b="1" dirty="0" err="1">
                <a:solidFill>
                  <a:schemeClr val="accent6"/>
                </a:solidFill>
              </a:rPr>
              <a:t>imperv</a:t>
            </a:r>
            <a:r>
              <a:rPr lang="en-US" b="1" dirty="0">
                <a:solidFill>
                  <a:schemeClr val="accent6"/>
                </a:solidFill>
              </a:rPr>
              <a:t>.</a:t>
            </a:r>
            <a:r>
              <a:rPr lang="en-US" b="1" dirty="0">
                <a:solidFill>
                  <a:schemeClr val="accent6"/>
                </a:solidFill>
                <a:sym typeface="Wingdings" pitchFamily="2" charset="2"/>
              </a:rPr>
              <a:t> </a:t>
            </a:r>
            <a:r>
              <a:rPr lang="en-US" b="1" dirty="0">
                <a:solidFill>
                  <a:schemeClr val="accent6"/>
                </a:solidFill>
              </a:rPr>
              <a:t>lower </a:t>
            </a:r>
            <a:r>
              <a:rPr lang="en-US" b="1" dirty="0" err="1">
                <a:solidFill>
                  <a:schemeClr val="accent6"/>
                </a:solidFill>
              </a:rPr>
              <a:t>imperv</a:t>
            </a:r>
            <a:r>
              <a:rPr lang="en-US" b="1" dirty="0">
                <a:solidFill>
                  <a:schemeClr val="accent6"/>
                </a:solidFill>
              </a:rPr>
              <a:t>.</a:t>
            </a:r>
          </a:p>
        </p:txBody>
      </p:sp>
      <p:sp>
        <p:nvSpPr>
          <p:cNvPr id="11" name="TextBox 10">
            <a:extLst>
              <a:ext uri="{FF2B5EF4-FFF2-40B4-BE49-F238E27FC236}">
                <a16:creationId xmlns:a16="http://schemas.microsoft.com/office/drawing/2014/main" id="{25279547-13E0-8C49-B535-496A5ABF4464}"/>
              </a:ext>
            </a:extLst>
          </p:cNvPr>
          <p:cNvSpPr txBox="1"/>
          <p:nvPr/>
        </p:nvSpPr>
        <p:spPr>
          <a:xfrm>
            <a:off x="2337195" y="4268211"/>
            <a:ext cx="2005603" cy="923330"/>
          </a:xfrm>
          <a:prstGeom prst="rect">
            <a:avLst/>
          </a:prstGeom>
          <a:noFill/>
        </p:spPr>
        <p:txBody>
          <a:bodyPr wrap="square" rtlCol="0">
            <a:spAutoFit/>
          </a:bodyPr>
          <a:lstStyle/>
          <a:p>
            <a:r>
              <a:rPr lang="en-US" dirty="0">
                <a:solidFill>
                  <a:schemeClr val="accent6"/>
                </a:solidFill>
              </a:rPr>
              <a:t>&lt;Prevailing winds enter city in this </a:t>
            </a:r>
            <a:r>
              <a:rPr lang="en-US" dirty="0" err="1">
                <a:solidFill>
                  <a:schemeClr val="accent6"/>
                </a:solidFill>
              </a:rPr>
              <a:t>neighb</a:t>
            </a:r>
            <a:r>
              <a:rPr lang="en-US" dirty="0">
                <a:solidFill>
                  <a:schemeClr val="accent6"/>
                </a:solidFill>
              </a:rPr>
              <a:t>.</a:t>
            </a:r>
          </a:p>
        </p:txBody>
      </p:sp>
      <p:sp>
        <p:nvSpPr>
          <p:cNvPr id="12" name="TextBox 11">
            <a:extLst>
              <a:ext uri="{FF2B5EF4-FFF2-40B4-BE49-F238E27FC236}">
                <a16:creationId xmlns:a16="http://schemas.microsoft.com/office/drawing/2014/main" id="{49C3322B-283B-354D-B527-F73EE071E36C}"/>
              </a:ext>
            </a:extLst>
          </p:cNvPr>
          <p:cNvSpPr txBox="1"/>
          <p:nvPr/>
        </p:nvSpPr>
        <p:spPr>
          <a:xfrm>
            <a:off x="8589364" y="5262983"/>
            <a:ext cx="2739552" cy="1200329"/>
          </a:xfrm>
          <a:prstGeom prst="rect">
            <a:avLst/>
          </a:prstGeom>
          <a:noFill/>
        </p:spPr>
        <p:txBody>
          <a:bodyPr wrap="square" rtlCol="0">
            <a:spAutoFit/>
          </a:bodyPr>
          <a:lstStyle/>
          <a:p>
            <a:r>
              <a:rPr lang="en-US" sz="2400" b="1" dirty="0">
                <a:solidFill>
                  <a:schemeClr val="accent4"/>
                </a:solidFill>
              </a:rPr>
              <a:t>More trees = lower urban heat effects</a:t>
            </a:r>
          </a:p>
        </p:txBody>
      </p:sp>
      <p:sp>
        <p:nvSpPr>
          <p:cNvPr id="5" name="TextBox 4">
            <a:extLst>
              <a:ext uri="{FF2B5EF4-FFF2-40B4-BE49-F238E27FC236}">
                <a16:creationId xmlns:a16="http://schemas.microsoft.com/office/drawing/2014/main" id="{E3815423-7ED7-4048-BBDE-1DC4B0069AC8}"/>
              </a:ext>
            </a:extLst>
          </p:cNvPr>
          <p:cNvSpPr txBox="1"/>
          <p:nvPr/>
        </p:nvSpPr>
        <p:spPr>
          <a:xfrm>
            <a:off x="10623659" y="4736935"/>
            <a:ext cx="1606530" cy="276999"/>
          </a:xfrm>
          <a:prstGeom prst="rect">
            <a:avLst/>
          </a:prstGeom>
          <a:noFill/>
        </p:spPr>
        <p:txBody>
          <a:bodyPr wrap="none" rtlCol="0">
            <a:spAutoFit/>
          </a:bodyPr>
          <a:lstStyle/>
          <a:p>
            <a:r>
              <a:rPr lang="en-US" sz="1200" dirty="0">
                <a:solidFill>
                  <a:schemeClr val="bg1"/>
                </a:solidFill>
              </a:rPr>
              <a:t>Drawing by J. Vogt</a:t>
            </a:r>
          </a:p>
        </p:txBody>
      </p:sp>
    </p:spTree>
    <p:extLst>
      <p:ext uri="{BB962C8B-B14F-4D97-AF65-F5344CB8AC3E}">
        <p14:creationId xmlns:p14="http://schemas.microsoft.com/office/powerpoint/2010/main" val="1981314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the General Framework</a:t>
            </a:r>
          </a:p>
        </p:txBody>
      </p:sp>
      <p:sp>
        <p:nvSpPr>
          <p:cNvPr id="3" name="Content Placeholder 2"/>
          <p:cNvSpPr>
            <a:spLocks noGrp="1"/>
          </p:cNvSpPr>
          <p:nvPr>
            <p:ph sz="quarter" idx="13"/>
          </p:nvPr>
        </p:nvSpPr>
        <p:spPr>
          <a:xfrm>
            <a:off x="557213" y="1600200"/>
            <a:ext cx="5959645" cy="4771571"/>
          </a:xfrm>
        </p:spPr>
        <p:txBody>
          <a:bodyPr>
            <a:normAutofit lnSpcReduction="10000"/>
          </a:bodyPr>
          <a:lstStyle/>
          <a:p>
            <a:pPr marL="0" indent="0">
              <a:buNone/>
            </a:pPr>
            <a:r>
              <a:rPr lang="en-US" sz="2400" u="sng" dirty="0"/>
              <a:t>For your urban forest: </a:t>
            </a:r>
          </a:p>
          <a:p>
            <a:pPr marL="457200" indent="0">
              <a:buNone/>
            </a:pPr>
            <a:r>
              <a:rPr lang="en-US" sz="2400" b="1" dirty="0"/>
              <a:t>What are the environmental constraints or limits? </a:t>
            </a:r>
          </a:p>
          <a:p>
            <a:pPr marL="457200" indent="0">
              <a:buNone/>
            </a:pPr>
            <a:endParaRPr lang="en-US" sz="2400" b="1" dirty="0"/>
          </a:p>
          <a:p>
            <a:pPr marL="457200" indent="0">
              <a:buNone/>
            </a:pPr>
            <a:r>
              <a:rPr lang="en-US" sz="2400" b="1" dirty="0"/>
              <a:t>What are the most important social or human needs?</a:t>
            </a:r>
          </a:p>
          <a:p>
            <a:pPr marL="457200" indent="0">
              <a:buNone/>
            </a:pPr>
            <a:endParaRPr lang="en-US" sz="2400" dirty="0"/>
          </a:p>
          <a:p>
            <a:pPr marL="457200" indent="0">
              <a:buNone/>
            </a:pPr>
            <a:endParaRPr lang="en-US" sz="2400" dirty="0"/>
          </a:p>
          <a:p>
            <a:pPr marL="0" indent="0">
              <a:buNone/>
            </a:pPr>
            <a:r>
              <a:rPr lang="en-US" sz="2400" dirty="0"/>
              <a:t>THE CHALLENGE: Managing for </a:t>
            </a:r>
            <a:r>
              <a:rPr lang="en-US" sz="2400" b="1" i="1" dirty="0"/>
              <a:t>multiple </a:t>
            </a:r>
            <a:r>
              <a:rPr lang="en-US" sz="2400" dirty="0"/>
              <a:t>constraints and </a:t>
            </a:r>
            <a:r>
              <a:rPr lang="en-US" sz="2400" b="1" i="1" dirty="0"/>
              <a:t>multiple </a:t>
            </a:r>
            <a:r>
              <a:rPr lang="en-US" sz="2400" dirty="0"/>
              <a:t>needs simultaneously</a:t>
            </a:r>
            <a:r>
              <a:rPr lang="is-IS" sz="2400" dirty="0"/>
              <a:t>…</a:t>
            </a:r>
            <a:endParaRPr lang="en-US" sz="2400" dirty="0"/>
          </a:p>
          <a:p>
            <a:pPr marL="0" indent="0">
              <a:buNone/>
            </a:pPr>
            <a:r>
              <a:rPr lang="en-US" sz="2400" dirty="0"/>
              <a:t>		</a:t>
            </a:r>
            <a:r>
              <a:rPr lang="is-IS" sz="2400" dirty="0"/>
              <a:t>…</a:t>
            </a:r>
            <a:r>
              <a:rPr lang="en-US" sz="2400" dirty="0"/>
              <a:t>A WICKED PROBLEM</a:t>
            </a:r>
          </a:p>
        </p:txBody>
      </p:sp>
      <p:grpSp>
        <p:nvGrpSpPr>
          <p:cNvPr id="8" name="Group 7">
            <a:extLst>
              <a:ext uri="{FF2B5EF4-FFF2-40B4-BE49-F238E27FC236}">
                <a16:creationId xmlns:a16="http://schemas.microsoft.com/office/drawing/2014/main" id="{F72E7560-4D7F-884E-963A-8CC610CE80AD}"/>
              </a:ext>
            </a:extLst>
          </p:cNvPr>
          <p:cNvGrpSpPr/>
          <p:nvPr/>
        </p:nvGrpSpPr>
        <p:grpSpPr>
          <a:xfrm>
            <a:off x="6572250" y="1196974"/>
            <a:ext cx="5428162" cy="5400221"/>
            <a:chOff x="6605452" y="-18960"/>
            <a:chExt cx="4480560" cy="4480560"/>
          </a:xfrm>
        </p:grpSpPr>
        <p:sp>
          <p:nvSpPr>
            <p:cNvPr id="9" name="Oval 8"/>
            <p:cNvSpPr>
              <a:spLocks noChangeAspect="1"/>
            </p:cNvSpPr>
            <p:nvPr/>
          </p:nvSpPr>
          <p:spPr>
            <a:xfrm>
              <a:off x="6605452" y="-18960"/>
              <a:ext cx="4480560" cy="4480560"/>
            </a:xfrm>
            <a:prstGeom prst="ellipse">
              <a:avLst/>
            </a:prstGeom>
            <a:gradFill>
              <a:gsLst>
                <a:gs pos="0">
                  <a:srgbClr val="79CDEF">
                    <a:tint val="66000"/>
                    <a:satMod val="160000"/>
                    <a:lumMod val="0"/>
                    <a:lumOff val="100000"/>
                  </a:srgbClr>
                </a:gs>
                <a:gs pos="53000">
                  <a:srgbClr val="79CDEF">
                    <a:tint val="44500"/>
                    <a:satMod val="160000"/>
                    <a:lumMod val="90000"/>
                  </a:srgbClr>
                </a:gs>
                <a:gs pos="91000">
                  <a:srgbClr val="79CDEF">
                    <a:tint val="23500"/>
                    <a:satMod val="160000"/>
                  </a:srgbClr>
                </a:gs>
              </a:gsLst>
              <a:path path="circle">
                <a:fillToRect l="50000" t="50000" r="50000" b="50000"/>
              </a:path>
            </a:gra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nut 3"/>
            <p:cNvSpPr>
              <a:spLocks noChangeAspect="1"/>
            </p:cNvSpPr>
            <p:nvPr/>
          </p:nvSpPr>
          <p:spPr>
            <a:xfrm>
              <a:off x="7428411" y="744582"/>
              <a:ext cx="2834640" cy="2834640"/>
            </a:xfrm>
            <a:prstGeom prst="donut">
              <a:avLst>
                <a:gd name="adj" fmla="val 25457"/>
              </a:avLst>
            </a:prstGeom>
            <a:solidFill>
              <a:srgbClr val="98C00D"/>
            </a:solidFill>
            <a:ln w="76200">
              <a:solidFill>
                <a:srgbClr val="0A9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7918268" y="869158"/>
              <a:ext cx="1854924" cy="923330"/>
            </a:xfrm>
            <a:prstGeom prst="rect">
              <a:avLst/>
            </a:prstGeom>
            <a:noFill/>
          </p:spPr>
          <p:txBody>
            <a:bodyPr wrap="square" rtlCol="0">
              <a:spAutoFit/>
            </a:bodyPr>
            <a:lstStyle/>
            <a:p>
              <a:pPr algn="ctr"/>
              <a:r>
                <a:rPr lang="en-US" b="1">
                  <a:solidFill>
                    <a:schemeClr val="bg1"/>
                  </a:solidFill>
                </a:rPr>
                <a:t>safe &amp; just space for urban forests</a:t>
              </a:r>
            </a:p>
          </p:txBody>
        </p:sp>
        <p:sp>
          <p:nvSpPr>
            <p:cNvPr id="6" name="TextBox 5"/>
            <p:cNvSpPr txBox="1"/>
            <p:nvPr/>
          </p:nvSpPr>
          <p:spPr>
            <a:xfrm>
              <a:off x="8055429" y="150662"/>
              <a:ext cx="1672045" cy="584775"/>
            </a:xfrm>
            <a:prstGeom prst="rect">
              <a:avLst/>
            </a:prstGeom>
            <a:noFill/>
          </p:spPr>
          <p:txBody>
            <a:bodyPr wrap="square" rtlCol="0">
              <a:spAutoFit/>
            </a:bodyPr>
            <a:lstStyle/>
            <a:p>
              <a:pPr algn="ctr"/>
              <a:r>
                <a:rPr lang="en-US" sz="1600">
                  <a:solidFill>
                    <a:schemeClr val="bg1"/>
                  </a:solidFill>
                </a:rPr>
                <a:t>environmental </a:t>
              </a:r>
              <a:r>
                <a:rPr lang="en-US" sz="1600" dirty="0">
                  <a:solidFill>
                    <a:schemeClr val="bg1"/>
                  </a:solidFill>
                </a:rPr>
                <a:t>constraints</a:t>
              </a:r>
            </a:p>
          </p:txBody>
        </p:sp>
        <p:sp>
          <p:nvSpPr>
            <p:cNvPr id="7" name="TextBox 6"/>
            <p:cNvSpPr txBox="1"/>
            <p:nvPr/>
          </p:nvSpPr>
          <p:spPr>
            <a:xfrm>
              <a:off x="8114211" y="1821671"/>
              <a:ext cx="1463041" cy="584775"/>
            </a:xfrm>
            <a:prstGeom prst="rect">
              <a:avLst/>
            </a:prstGeom>
            <a:noFill/>
          </p:spPr>
          <p:txBody>
            <a:bodyPr wrap="square" rtlCol="0">
              <a:spAutoFit/>
            </a:bodyPr>
            <a:lstStyle/>
            <a:p>
              <a:pPr algn="ctr"/>
              <a:r>
                <a:rPr lang="en-US" sz="1600">
                  <a:solidFill>
                    <a:sysClr val="windowText" lastClr="000000"/>
                  </a:solidFill>
                </a:rPr>
                <a:t>social/human needs</a:t>
              </a:r>
              <a:endParaRPr lang="en-US" sz="1600" dirty="0">
                <a:solidFill>
                  <a:sysClr val="windowText" lastClr="000000"/>
                </a:solidFill>
              </a:endParaRPr>
            </a:p>
          </p:txBody>
        </p:sp>
      </p:grpSp>
      <p:sp>
        <p:nvSpPr>
          <p:cNvPr id="10" name="TextBox 9">
            <a:extLst>
              <a:ext uri="{FF2B5EF4-FFF2-40B4-BE49-F238E27FC236}">
                <a16:creationId xmlns:a16="http://schemas.microsoft.com/office/drawing/2014/main" id="{3FBBC675-38C1-E048-9000-6FF47F466210}"/>
              </a:ext>
            </a:extLst>
          </p:cNvPr>
          <p:cNvSpPr txBox="1"/>
          <p:nvPr/>
        </p:nvSpPr>
        <p:spPr>
          <a:xfrm>
            <a:off x="191588" y="6213065"/>
            <a:ext cx="11458575" cy="584775"/>
          </a:xfrm>
          <a:prstGeom prst="rect">
            <a:avLst/>
          </a:prstGeom>
          <a:noFill/>
        </p:spPr>
        <p:txBody>
          <a:bodyPr wrap="square" rtlCol="0">
            <a:spAutoFit/>
          </a:bodyPr>
          <a:lstStyle/>
          <a:p>
            <a:r>
              <a:rPr lang="en-US" sz="1600" dirty="0"/>
              <a:t>See also: </a:t>
            </a:r>
          </a:p>
          <a:p>
            <a:r>
              <a:rPr lang="en-US" sz="1600" dirty="0"/>
              <a:t>Vogt, J., &amp; Hauer, R. (2017). Sustainability science for urban foresters and arborists. </a:t>
            </a:r>
            <a:r>
              <a:rPr lang="en-US" sz="1600" i="1" dirty="0"/>
              <a:t>Arborist News</a:t>
            </a:r>
            <a:r>
              <a:rPr lang="en-US" sz="1600" dirty="0"/>
              <a:t>, </a:t>
            </a:r>
            <a:r>
              <a:rPr lang="en-US" sz="1600" i="1" dirty="0"/>
              <a:t>26</a:t>
            </a:r>
            <a:r>
              <a:rPr lang="en-US" sz="1600" dirty="0"/>
              <a:t>(4), 28–34.</a:t>
            </a:r>
            <a:endParaRPr lang="en-US" sz="1600" dirty="0">
              <a:effectLst/>
            </a:endParaRPr>
          </a:p>
        </p:txBody>
      </p:sp>
    </p:spTree>
    <p:extLst>
      <p:ext uri="{BB962C8B-B14F-4D97-AF65-F5344CB8AC3E}">
        <p14:creationId xmlns:p14="http://schemas.microsoft.com/office/powerpoint/2010/main" val="188272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Doughnut (economic model) - Wikipedia">
            <a:extLst>
              <a:ext uri="{FF2B5EF4-FFF2-40B4-BE49-F238E27FC236}">
                <a16:creationId xmlns:a16="http://schemas.microsoft.com/office/drawing/2014/main" id="{3FF37B28-1D6A-9748-B7D3-B67ADE76E33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02317" y="2100263"/>
            <a:ext cx="4689684" cy="4757737"/>
          </a:xfrm>
          <a:prstGeom prst="rect">
            <a:avLst/>
          </a:prstGeom>
          <a:noFill/>
        </p:spPr>
      </p:pic>
      <p:pic>
        <p:nvPicPr>
          <p:cNvPr id="5" name="Picture 4">
            <a:extLst>
              <a:ext uri="{FF2B5EF4-FFF2-40B4-BE49-F238E27FC236}">
                <a16:creationId xmlns:a16="http://schemas.microsoft.com/office/drawing/2014/main" id="{B8CA21AE-19C7-EF48-8D91-B9745DA8B4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300" y="2212955"/>
            <a:ext cx="4803980" cy="4645045"/>
          </a:xfrm>
          <a:prstGeom prst="rect">
            <a:avLst/>
          </a:prstGeom>
        </p:spPr>
      </p:pic>
      <p:grpSp>
        <p:nvGrpSpPr>
          <p:cNvPr id="18" name="Group 17">
            <a:extLst>
              <a:ext uri="{FF2B5EF4-FFF2-40B4-BE49-F238E27FC236}">
                <a16:creationId xmlns:a16="http://schemas.microsoft.com/office/drawing/2014/main" id="{908DC945-FBD5-532C-5EDE-420C6E0F45F4}"/>
              </a:ext>
            </a:extLst>
          </p:cNvPr>
          <p:cNvGrpSpPr/>
          <p:nvPr/>
        </p:nvGrpSpPr>
        <p:grpSpPr>
          <a:xfrm>
            <a:off x="3396697" y="59353"/>
            <a:ext cx="5398604" cy="4419778"/>
            <a:chOff x="6453809" y="1602893"/>
            <a:chExt cx="5398604" cy="4419778"/>
          </a:xfrm>
        </p:grpSpPr>
        <p:grpSp>
          <p:nvGrpSpPr>
            <p:cNvPr id="19" name="Group 18">
              <a:extLst>
                <a:ext uri="{FF2B5EF4-FFF2-40B4-BE49-F238E27FC236}">
                  <a16:creationId xmlns:a16="http://schemas.microsoft.com/office/drawing/2014/main" id="{6C87F9A3-2C6F-D2F3-53F2-FC4848DE8527}"/>
                </a:ext>
              </a:extLst>
            </p:cNvPr>
            <p:cNvGrpSpPr/>
            <p:nvPr/>
          </p:nvGrpSpPr>
          <p:grpSpPr>
            <a:xfrm>
              <a:off x="6453809" y="1602893"/>
              <a:ext cx="5398604" cy="4419778"/>
              <a:chOff x="6453809" y="1602893"/>
              <a:chExt cx="5398604" cy="4419778"/>
            </a:xfrm>
          </p:grpSpPr>
          <p:graphicFrame>
            <p:nvGraphicFramePr>
              <p:cNvPr id="22" name="Diagram 21">
                <a:extLst>
                  <a:ext uri="{FF2B5EF4-FFF2-40B4-BE49-F238E27FC236}">
                    <a16:creationId xmlns:a16="http://schemas.microsoft.com/office/drawing/2014/main" id="{502F4045-1921-330D-3396-E1A201472227}"/>
                  </a:ext>
                </a:extLst>
              </p:cNvPr>
              <p:cNvGraphicFramePr/>
              <p:nvPr>
                <p:extLst>
                  <p:ext uri="{D42A27DB-BD31-4B8C-83A1-F6EECF244321}">
                    <p14:modId xmlns:p14="http://schemas.microsoft.com/office/powerpoint/2010/main" val="61616818"/>
                  </p:ext>
                </p:extLst>
              </p:nvPr>
            </p:nvGraphicFramePr>
            <p:xfrm>
              <a:off x="6453809" y="1602893"/>
              <a:ext cx="5398604" cy="44197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3" name="Group 22">
                <a:extLst>
                  <a:ext uri="{FF2B5EF4-FFF2-40B4-BE49-F238E27FC236}">
                    <a16:creationId xmlns:a16="http://schemas.microsoft.com/office/drawing/2014/main" id="{55E42E3C-D0FD-C7E9-D412-FECD4B331ABA}"/>
                  </a:ext>
                </a:extLst>
              </p:cNvPr>
              <p:cNvGrpSpPr/>
              <p:nvPr/>
            </p:nvGrpSpPr>
            <p:grpSpPr>
              <a:xfrm>
                <a:off x="7028512" y="3959908"/>
                <a:ext cx="2249930" cy="1194766"/>
                <a:chOff x="7028512" y="3959908"/>
                <a:chExt cx="2249930" cy="1194766"/>
              </a:xfrm>
            </p:grpSpPr>
            <p:sp>
              <p:nvSpPr>
                <p:cNvPr id="24" name="Up-Down Arrow 23">
                  <a:extLst>
                    <a:ext uri="{FF2B5EF4-FFF2-40B4-BE49-F238E27FC236}">
                      <a16:creationId xmlns:a16="http://schemas.microsoft.com/office/drawing/2014/main" id="{D9220654-76BC-E88A-32DA-A9ECB4606C49}"/>
                    </a:ext>
                  </a:extLst>
                </p:cNvPr>
                <p:cNvSpPr/>
                <p:nvPr/>
              </p:nvSpPr>
              <p:spPr>
                <a:xfrm rot="18474829">
                  <a:off x="7556094" y="3432326"/>
                  <a:ext cx="1194766" cy="2249930"/>
                </a:xfrm>
                <a:prstGeom prst="up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4DD37611-4688-A1C3-D449-ED44E0331AF3}"/>
                    </a:ext>
                  </a:extLst>
                </p:cNvPr>
                <p:cNvSpPr txBox="1"/>
                <p:nvPr/>
              </p:nvSpPr>
              <p:spPr>
                <a:xfrm rot="2260366">
                  <a:off x="7054364" y="4323850"/>
                  <a:ext cx="2217274" cy="461665"/>
                </a:xfrm>
                <a:prstGeom prst="rect">
                  <a:avLst/>
                </a:prstGeom>
                <a:noFill/>
              </p:spPr>
              <p:txBody>
                <a:bodyPr wrap="none" rtlCol="0">
                  <a:spAutoFit/>
                </a:bodyPr>
                <a:lstStyle/>
                <a:p>
                  <a:r>
                    <a:rPr lang="en-US" sz="2400" b="1" dirty="0"/>
                    <a:t>Management</a:t>
                  </a:r>
                </a:p>
              </p:txBody>
            </p:sp>
          </p:grpSp>
        </p:grpSp>
        <p:sp>
          <p:nvSpPr>
            <p:cNvPr id="20" name="TextBox 19">
              <a:extLst>
                <a:ext uri="{FF2B5EF4-FFF2-40B4-BE49-F238E27FC236}">
                  <a16:creationId xmlns:a16="http://schemas.microsoft.com/office/drawing/2014/main" id="{48EDB45E-E8E8-0821-D8D3-D12EE788F38C}"/>
                </a:ext>
              </a:extLst>
            </p:cNvPr>
            <p:cNvSpPr txBox="1"/>
            <p:nvPr/>
          </p:nvSpPr>
          <p:spPr>
            <a:xfrm>
              <a:off x="7892188" y="1970659"/>
              <a:ext cx="2521844" cy="461665"/>
            </a:xfrm>
            <a:prstGeom prst="rect">
              <a:avLst/>
            </a:prstGeom>
            <a:noFill/>
          </p:spPr>
          <p:txBody>
            <a:bodyPr wrap="none" rtlCol="0">
              <a:spAutoFit/>
            </a:bodyPr>
            <a:lstStyle/>
            <a:p>
              <a:r>
                <a:rPr lang="en-US" sz="2400" b="1" dirty="0"/>
                <a:t>Forest Resource</a:t>
              </a:r>
            </a:p>
          </p:txBody>
        </p:sp>
        <p:sp>
          <p:nvSpPr>
            <p:cNvPr id="21" name="TextBox 20">
              <a:extLst>
                <a:ext uri="{FF2B5EF4-FFF2-40B4-BE49-F238E27FC236}">
                  <a16:creationId xmlns:a16="http://schemas.microsoft.com/office/drawing/2014/main" id="{BB2840CF-CB4F-C7A3-DA3B-D00EE3934D1E}"/>
                </a:ext>
              </a:extLst>
            </p:cNvPr>
            <p:cNvSpPr txBox="1"/>
            <p:nvPr/>
          </p:nvSpPr>
          <p:spPr>
            <a:xfrm>
              <a:off x="8153477" y="2981002"/>
              <a:ext cx="1999265" cy="830997"/>
            </a:xfrm>
            <a:prstGeom prst="rect">
              <a:avLst/>
            </a:prstGeom>
            <a:noFill/>
          </p:spPr>
          <p:txBody>
            <a:bodyPr wrap="none" rtlCol="0">
              <a:spAutoFit/>
            </a:bodyPr>
            <a:lstStyle/>
            <a:p>
              <a:pPr algn="ctr"/>
              <a:r>
                <a:rPr lang="en-US" sz="2400" b="1" dirty="0"/>
                <a:t>Community </a:t>
              </a:r>
            </a:p>
            <a:p>
              <a:pPr algn="ctr"/>
              <a:r>
                <a:rPr lang="en-US" sz="2400" b="1" dirty="0"/>
                <a:t>Support</a:t>
              </a:r>
            </a:p>
          </p:txBody>
        </p:sp>
      </p:grpSp>
    </p:spTree>
    <p:extLst>
      <p:ext uri="{BB962C8B-B14F-4D97-AF65-F5344CB8AC3E}">
        <p14:creationId xmlns:p14="http://schemas.microsoft.com/office/powerpoint/2010/main" val="1379783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City outline">
            <a:extLst>
              <a:ext uri="{FF2B5EF4-FFF2-40B4-BE49-F238E27FC236}">
                <a16:creationId xmlns:a16="http://schemas.microsoft.com/office/drawing/2014/main" id="{20B0C8E3-1384-BB49-B724-C706E9A3A3B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34479" y="2723502"/>
            <a:ext cx="2435114" cy="2435114"/>
          </a:xfrm>
          <a:prstGeom prst="rect">
            <a:avLst/>
          </a:prstGeom>
        </p:spPr>
      </p:pic>
      <p:pic>
        <p:nvPicPr>
          <p:cNvPr id="5" name="Picture 2" descr="Doughnut (economic model) - Wikipedia">
            <a:extLst>
              <a:ext uri="{FF2B5EF4-FFF2-40B4-BE49-F238E27FC236}">
                <a16:creationId xmlns:a16="http://schemas.microsoft.com/office/drawing/2014/main" id="{D893FA79-FFE5-8340-B645-33FF888C194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0" y="2051681"/>
            <a:ext cx="5888829" cy="5974283"/>
          </a:xfrm>
          <a:prstGeom prst="rect">
            <a:avLst/>
          </a:prstGeom>
          <a:noFill/>
        </p:spPr>
      </p:pic>
      <p:sp>
        <p:nvSpPr>
          <p:cNvPr id="6" name="Cloud Callout 5"/>
          <p:cNvSpPr/>
          <p:nvPr/>
        </p:nvSpPr>
        <p:spPr>
          <a:xfrm>
            <a:off x="2326285" y="995"/>
            <a:ext cx="7318567" cy="3367471"/>
          </a:xfrm>
          <a:prstGeom prst="cloudCallou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idx="4294967295"/>
          </p:nvPr>
        </p:nvSpPr>
        <p:spPr>
          <a:xfrm>
            <a:off x="2834479" y="722107"/>
            <a:ext cx="6511730" cy="3260725"/>
          </a:xfrm>
        </p:spPr>
        <p:txBody>
          <a:bodyPr anchor="t">
            <a:normAutofit/>
          </a:bodyPr>
          <a:lstStyle/>
          <a:p>
            <a:pPr algn="ctr"/>
            <a:r>
              <a:rPr lang="en-US" sz="3600" cap="none" dirty="0">
                <a:solidFill>
                  <a:schemeClr val="bg1"/>
                </a:solidFill>
              </a:rPr>
              <a:t>How can urban foresters and urban forests help our cities live within “safe and just space”?</a:t>
            </a:r>
          </a:p>
        </p:txBody>
      </p:sp>
      <p:pic>
        <p:nvPicPr>
          <p:cNvPr id="7" name="Graphic 6" descr="City outline">
            <a:extLst>
              <a:ext uri="{FF2B5EF4-FFF2-40B4-BE49-F238E27FC236}">
                <a16:creationId xmlns:a16="http://schemas.microsoft.com/office/drawing/2014/main" id="{112BF85C-0E58-FB4C-A765-DFA2482271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2844" y="2357651"/>
            <a:ext cx="2927729" cy="2927729"/>
          </a:xfrm>
          <a:prstGeom prst="rect">
            <a:avLst/>
          </a:prstGeom>
        </p:spPr>
      </p:pic>
      <p:pic>
        <p:nvPicPr>
          <p:cNvPr id="8" name="Graphic 7" descr="Tree With Roots with solid fill">
            <a:extLst>
              <a:ext uri="{FF2B5EF4-FFF2-40B4-BE49-F238E27FC236}">
                <a16:creationId xmlns:a16="http://schemas.microsoft.com/office/drawing/2014/main" id="{87DA58CA-928A-8645-811A-F4340C218B8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63927" y="3352170"/>
            <a:ext cx="1585307" cy="1585307"/>
          </a:xfrm>
          <a:prstGeom prst="rect">
            <a:avLst/>
          </a:prstGeom>
        </p:spPr>
      </p:pic>
      <p:pic>
        <p:nvPicPr>
          <p:cNvPr id="9" name="Graphic 8" descr="House with solid fill">
            <a:extLst>
              <a:ext uri="{FF2B5EF4-FFF2-40B4-BE49-F238E27FC236}">
                <a16:creationId xmlns:a16="http://schemas.microsoft.com/office/drawing/2014/main" id="{CC0FD196-3037-2545-9B94-539DE8FCFD2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547148" y="3864229"/>
            <a:ext cx="1585307" cy="1585307"/>
          </a:xfrm>
          <a:prstGeom prst="rect">
            <a:avLst/>
          </a:prstGeom>
        </p:spPr>
      </p:pic>
      <p:pic>
        <p:nvPicPr>
          <p:cNvPr id="11" name="Graphic 10" descr="Tree With Roots with solid fill">
            <a:extLst>
              <a:ext uri="{FF2B5EF4-FFF2-40B4-BE49-F238E27FC236}">
                <a16:creationId xmlns:a16="http://schemas.microsoft.com/office/drawing/2014/main" id="{1C9FEDEE-0CFA-BA42-8C73-69689302945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66166" y="4909204"/>
            <a:ext cx="1585307" cy="1585307"/>
          </a:xfrm>
          <a:prstGeom prst="rect">
            <a:avLst/>
          </a:prstGeom>
        </p:spPr>
      </p:pic>
      <p:pic>
        <p:nvPicPr>
          <p:cNvPr id="12" name="Graphic 11" descr="Tree With Roots with solid fill">
            <a:extLst>
              <a:ext uri="{FF2B5EF4-FFF2-40B4-BE49-F238E27FC236}">
                <a16:creationId xmlns:a16="http://schemas.microsoft.com/office/drawing/2014/main" id="{575ADE63-9D61-B64A-A951-5B74AD005B5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60351" y="3844785"/>
            <a:ext cx="1585307" cy="1585307"/>
          </a:xfrm>
          <a:prstGeom prst="rect">
            <a:avLst/>
          </a:prstGeom>
        </p:spPr>
      </p:pic>
      <p:pic>
        <p:nvPicPr>
          <p:cNvPr id="16" name="Graphic 15" descr="House with solid fill">
            <a:extLst>
              <a:ext uri="{FF2B5EF4-FFF2-40B4-BE49-F238E27FC236}">
                <a16:creationId xmlns:a16="http://schemas.microsoft.com/office/drawing/2014/main" id="{C38C27D2-68FB-DC4B-A94C-43934BFABAF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7163" y="3562519"/>
            <a:ext cx="1585307" cy="1585307"/>
          </a:xfrm>
          <a:prstGeom prst="rect">
            <a:avLst/>
          </a:prstGeom>
        </p:spPr>
      </p:pic>
      <p:pic>
        <p:nvPicPr>
          <p:cNvPr id="15" name="Graphic 14" descr="House with solid fill">
            <a:extLst>
              <a:ext uri="{FF2B5EF4-FFF2-40B4-BE49-F238E27FC236}">
                <a16:creationId xmlns:a16="http://schemas.microsoft.com/office/drawing/2014/main" id="{25F922EE-E69B-1D42-8966-9F3E258ACF5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58819" y="4951917"/>
            <a:ext cx="1585307" cy="1585307"/>
          </a:xfrm>
          <a:prstGeom prst="rect">
            <a:avLst/>
          </a:prstGeom>
        </p:spPr>
      </p:pic>
      <p:pic>
        <p:nvPicPr>
          <p:cNvPr id="10" name="Graphic 9" descr="Tree With Roots with solid fill">
            <a:extLst>
              <a:ext uri="{FF2B5EF4-FFF2-40B4-BE49-F238E27FC236}">
                <a16:creationId xmlns:a16="http://schemas.microsoft.com/office/drawing/2014/main" id="{CF94193F-B7F9-C841-8FD8-97C649FDAB5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1902" y="3900250"/>
            <a:ext cx="1585307" cy="1585307"/>
          </a:xfrm>
          <a:prstGeom prst="rect">
            <a:avLst/>
          </a:prstGeom>
        </p:spPr>
      </p:pic>
      <p:pic>
        <p:nvPicPr>
          <p:cNvPr id="13" name="Graphic 12" descr="House with solid fill">
            <a:extLst>
              <a:ext uri="{FF2B5EF4-FFF2-40B4-BE49-F238E27FC236}">
                <a16:creationId xmlns:a16="http://schemas.microsoft.com/office/drawing/2014/main" id="{DE512D29-E336-074F-AC5B-A510DCFE8AC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1352" y="4994630"/>
            <a:ext cx="1585307" cy="1585307"/>
          </a:xfrm>
          <a:prstGeom prst="rect">
            <a:avLst/>
          </a:prstGeom>
        </p:spPr>
      </p:pic>
    </p:spTree>
    <p:extLst>
      <p:ext uri="{BB962C8B-B14F-4D97-AF65-F5344CB8AC3E}">
        <p14:creationId xmlns:p14="http://schemas.microsoft.com/office/powerpoint/2010/main" val="1379533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600575" y="243448"/>
            <a:ext cx="6500813" cy="1311270"/>
          </a:xfrm>
        </p:spPr>
        <p:txBody>
          <a:bodyPr>
            <a:normAutofit/>
          </a:bodyPr>
          <a:lstStyle/>
          <a:p>
            <a:pPr algn="r"/>
            <a:r>
              <a:rPr lang="en-US" sz="7200" b="1" cap="none" dirty="0"/>
              <a:t>Thank  You!</a:t>
            </a:r>
            <a:endParaRPr lang="en-US" sz="11500" b="1" dirty="0"/>
          </a:p>
        </p:txBody>
      </p:sp>
      <p:sp>
        <p:nvSpPr>
          <p:cNvPr id="7" name="Text Placeholder 4"/>
          <p:cNvSpPr txBox="1">
            <a:spLocks/>
          </p:cNvSpPr>
          <p:nvPr/>
        </p:nvSpPr>
        <p:spPr>
          <a:xfrm>
            <a:off x="166255" y="2048195"/>
            <a:ext cx="8875351" cy="2651920"/>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pPr marL="457200" algn="l">
              <a:spcBef>
                <a:spcPts val="500"/>
              </a:spcBef>
              <a:spcAft>
                <a:spcPts val="500"/>
              </a:spcAft>
            </a:pPr>
            <a:r>
              <a:rPr lang="en-US" sz="3600" b="1" dirty="0"/>
              <a:t>Jess Vogt</a:t>
            </a:r>
          </a:p>
          <a:p>
            <a:pPr marL="457200" algn="l">
              <a:spcBef>
                <a:spcPts val="500"/>
              </a:spcBef>
              <a:spcAft>
                <a:spcPts val="500"/>
              </a:spcAft>
            </a:pPr>
            <a:r>
              <a:rPr lang="en-US" sz="2600" dirty="0">
                <a:hlinkClick r:id="rId2"/>
              </a:rPr>
              <a:t>jess.vogt@depaul.edu</a:t>
            </a:r>
            <a:r>
              <a:rPr lang="en-US" sz="2600" dirty="0"/>
              <a:t> </a:t>
            </a:r>
          </a:p>
          <a:p>
            <a:pPr marL="457200" algn="l">
              <a:spcBef>
                <a:spcPts val="500"/>
              </a:spcBef>
              <a:spcAft>
                <a:spcPts val="500"/>
              </a:spcAft>
            </a:pPr>
            <a:endParaRPr lang="en-US" sz="2600" dirty="0">
              <a:hlinkClick r:id="rId3"/>
            </a:endParaRPr>
          </a:p>
          <a:p>
            <a:pPr marL="457200" algn="l">
              <a:spcBef>
                <a:spcPts val="500"/>
              </a:spcBef>
              <a:spcAft>
                <a:spcPts val="500"/>
              </a:spcAft>
            </a:pPr>
            <a:r>
              <a:rPr lang="en-US" sz="2600" dirty="0">
                <a:hlinkClick r:id="rId3"/>
              </a:rPr>
              <a:t>www.lufa-depaul.org</a:t>
            </a:r>
            <a:r>
              <a:rPr lang="en-US" sz="2600" dirty="0"/>
              <a:t>  </a:t>
            </a:r>
            <a:r>
              <a:rPr lang="en-US" sz="2000" i="1" dirty="0"/>
              <a:t>(slides available here shortly)</a:t>
            </a:r>
            <a:endParaRPr lang="en-US" sz="2600" i="1" dirty="0"/>
          </a:p>
        </p:txBody>
      </p:sp>
      <p:pic>
        <p:nvPicPr>
          <p:cNvPr id="4" name="Picture 3" descr="Text&#10;&#10;Description automatically generated">
            <a:extLst>
              <a:ext uri="{FF2B5EF4-FFF2-40B4-BE49-F238E27FC236}">
                <a16:creationId xmlns:a16="http://schemas.microsoft.com/office/drawing/2014/main" id="{003CA113-1041-504F-9283-436F4E3C66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15388" y="1846792"/>
            <a:ext cx="3118121" cy="3164416"/>
          </a:xfrm>
          <a:prstGeom prst="rect">
            <a:avLst/>
          </a:prstGeom>
        </p:spPr>
      </p:pic>
    </p:spTree>
    <p:extLst>
      <p:ext uri="{BB962C8B-B14F-4D97-AF65-F5344CB8AC3E}">
        <p14:creationId xmlns:p14="http://schemas.microsoft.com/office/powerpoint/2010/main" val="852776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E995-680F-244C-89AD-B3063E5E54A7}"/>
              </a:ext>
            </a:extLst>
          </p:cNvPr>
          <p:cNvSpPr>
            <a:spLocks noGrp="1"/>
          </p:cNvSpPr>
          <p:nvPr>
            <p:ph type="title"/>
          </p:nvPr>
        </p:nvSpPr>
        <p:spPr>
          <a:xfrm>
            <a:off x="2895600" y="66108"/>
            <a:ext cx="8610600" cy="1293028"/>
          </a:xfrm>
        </p:spPr>
        <p:txBody>
          <a:bodyPr/>
          <a:lstStyle/>
          <a:p>
            <a:r>
              <a:rPr lang="en-US" dirty="0"/>
              <a:t>Full Citations List</a:t>
            </a:r>
          </a:p>
        </p:txBody>
      </p:sp>
      <p:sp>
        <p:nvSpPr>
          <p:cNvPr id="3" name="Content Placeholder 2">
            <a:extLst>
              <a:ext uri="{FF2B5EF4-FFF2-40B4-BE49-F238E27FC236}">
                <a16:creationId xmlns:a16="http://schemas.microsoft.com/office/drawing/2014/main" id="{6E294C11-DF0A-BC4F-9485-676B06ED1235}"/>
              </a:ext>
            </a:extLst>
          </p:cNvPr>
          <p:cNvSpPr>
            <a:spLocks noGrp="1"/>
          </p:cNvSpPr>
          <p:nvPr>
            <p:ph idx="1"/>
          </p:nvPr>
        </p:nvSpPr>
        <p:spPr>
          <a:xfrm>
            <a:off x="133004" y="1479666"/>
            <a:ext cx="11804072" cy="5137266"/>
          </a:xfrm>
        </p:spPr>
        <p:txBody>
          <a:bodyPr>
            <a:normAutofit fontScale="92500" lnSpcReduction="20000"/>
          </a:bodyPr>
          <a:lstStyle/>
          <a:p>
            <a:pPr marL="296863" indent="-296863">
              <a:buNone/>
            </a:pPr>
            <a:r>
              <a:rPr lang="en-US" sz="1800" dirty="0"/>
              <a:t>J.R. Clark, N.P. Matheny, G. Cross and V. Wake. (1997). A Model of Urban Forest Sustainability. </a:t>
            </a:r>
            <a:r>
              <a:rPr lang="en-US" sz="1800" i="1" dirty="0"/>
              <a:t>Journal of Arboriculture</a:t>
            </a:r>
            <a:r>
              <a:rPr lang="en-US" sz="1800" dirty="0"/>
              <a:t> 23(1):17-30</a:t>
            </a:r>
          </a:p>
          <a:p>
            <a:pPr marL="296863" indent="-296863">
              <a:buNone/>
            </a:pPr>
            <a:r>
              <a:rPr lang="en-US" sz="1800" dirty="0" err="1"/>
              <a:t>Coseo</a:t>
            </a:r>
            <a:r>
              <a:rPr lang="en-US" sz="1800" dirty="0"/>
              <a:t>, P., &amp; Larsen, L. (2014). How factors of land use/land cover, building configuration, and adjacent heat sources and sinks explain Urban Heat Islands in Chicago. </a:t>
            </a:r>
            <a:r>
              <a:rPr lang="en-US" sz="1800" i="1" dirty="0"/>
              <a:t>Landscape and Urban Planning</a:t>
            </a:r>
            <a:r>
              <a:rPr lang="en-US" sz="1800" dirty="0"/>
              <a:t>, </a:t>
            </a:r>
            <a:r>
              <a:rPr lang="en-US" sz="1800" i="1" dirty="0"/>
              <a:t>125</a:t>
            </a:r>
            <a:r>
              <a:rPr lang="en-US" sz="1800" dirty="0"/>
              <a:t>, 117–129. </a:t>
            </a:r>
            <a:r>
              <a:rPr lang="en-US" sz="1800" dirty="0">
                <a:hlinkClick r:id="rId2"/>
              </a:rPr>
              <a:t>https://doi.org/10.1016/j.landurbplan.2014.02.019</a:t>
            </a:r>
            <a:r>
              <a:rPr lang="en-US" sz="1800" dirty="0"/>
              <a:t> </a:t>
            </a:r>
          </a:p>
          <a:p>
            <a:pPr marL="296863" indent="-296863">
              <a:buNone/>
            </a:pPr>
            <a:r>
              <a:rPr lang="en-US" sz="1800" dirty="0"/>
              <a:t>Leach, M., </a:t>
            </a:r>
            <a:r>
              <a:rPr lang="en-US" sz="1800" dirty="0" err="1"/>
              <a:t>Reyers</a:t>
            </a:r>
            <a:r>
              <a:rPr lang="en-US" sz="1800" dirty="0"/>
              <a:t>, B., Bai, X., </a:t>
            </a:r>
            <a:r>
              <a:rPr lang="en-US" sz="1800" dirty="0" err="1"/>
              <a:t>Brondizio</a:t>
            </a:r>
            <a:r>
              <a:rPr lang="en-US" sz="1800" dirty="0"/>
              <a:t>, E. S., Cook, C., Díaz, S., … Subramanian, S. M. (2018). Equity and sustainability in the </a:t>
            </a:r>
            <a:r>
              <a:rPr lang="en-US" sz="1800" dirty="0" err="1"/>
              <a:t>anthropocene</a:t>
            </a:r>
            <a:r>
              <a:rPr lang="en-US" sz="1800" dirty="0"/>
              <a:t>: A social-ecological systems perspective on their intertwined futures. </a:t>
            </a:r>
            <a:r>
              <a:rPr lang="en-US" sz="1800" i="1" dirty="0"/>
              <a:t>Global Sustainability</a:t>
            </a:r>
            <a:r>
              <a:rPr lang="en-US" sz="1800" dirty="0"/>
              <a:t>, </a:t>
            </a:r>
            <a:r>
              <a:rPr lang="en-US" sz="1800" i="1" dirty="0"/>
              <a:t>1</a:t>
            </a:r>
            <a:r>
              <a:rPr lang="en-US" sz="1800" dirty="0"/>
              <a:t>. </a:t>
            </a:r>
            <a:r>
              <a:rPr lang="en-US" sz="1800" dirty="0">
                <a:hlinkClick r:id="rId3"/>
              </a:rPr>
              <a:t>https://doi.org/10.1017/sus.2018.12</a:t>
            </a:r>
            <a:r>
              <a:rPr lang="en-US" sz="1800" dirty="0"/>
              <a:t> </a:t>
            </a:r>
          </a:p>
          <a:p>
            <a:pPr marL="296863" indent="-296863">
              <a:buNone/>
            </a:pPr>
            <a:r>
              <a:rPr lang="en-US" sz="1800" dirty="0"/>
              <a:t>Raworth, K. (2012). </a:t>
            </a:r>
            <a:r>
              <a:rPr lang="en-US" sz="1800" i="1" dirty="0"/>
              <a:t>A safe and just space for humanity: Can we live within the doughnut?</a:t>
            </a:r>
            <a:r>
              <a:rPr lang="en-US" sz="1800" dirty="0"/>
              <a:t> Retrieved from https://</a:t>
            </a:r>
            <a:r>
              <a:rPr lang="en-US" sz="1800" dirty="0" err="1"/>
              <a:t>www.oxfam.org</a:t>
            </a:r>
            <a:r>
              <a:rPr lang="en-US" sz="1800" dirty="0"/>
              <a:t>/</a:t>
            </a:r>
            <a:r>
              <a:rPr lang="en-US" sz="1800" dirty="0" err="1"/>
              <a:t>en</a:t>
            </a:r>
            <a:r>
              <a:rPr lang="en-US" sz="1800" dirty="0"/>
              <a:t>/research/safe-and-just-space-humanity</a:t>
            </a:r>
          </a:p>
          <a:p>
            <a:pPr marL="296863" indent="-296863">
              <a:buNone/>
            </a:pPr>
            <a:r>
              <a:rPr lang="en-US" sz="1800" dirty="0"/>
              <a:t>Raworth, K. (2017). </a:t>
            </a:r>
            <a:r>
              <a:rPr lang="en-US" sz="1800" i="1" dirty="0"/>
              <a:t>Doughnut Economics: 7 ways to think like a 21st century economist</a:t>
            </a:r>
            <a:r>
              <a:rPr lang="en-US" sz="1800" dirty="0"/>
              <a:t>. White River Junction, Vermont: Chelsea Green Publishing.</a:t>
            </a:r>
          </a:p>
          <a:p>
            <a:pPr marL="296863" indent="-296863">
              <a:buNone/>
            </a:pPr>
            <a:r>
              <a:rPr lang="en-US" sz="1800" dirty="0"/>
              <a:t>Steffen, W., Richardson, K., </a:t>
            </a:r>
            <a:r>
              <a:rPr lang="en-US" sz="1800" dirty="0" err="1"/>
              <a:t>Rockström</a:t>
            </a:r>
            <a:r>
              <a:rPr lang="en-US" sz="1800" dirty="0"/>
              <a:t>, J., Cornell, S., Fetzer, I., Bennett, E., … </a:t>
            </a:r>
            <a:r>
              <a:rPr lang="en-US" sz="1800" dirty="0" err="1"/>
              <a:t>Sörlin</a:t>
            </a:r>
            <a:r>
              <a:rPr lang="en-US" sz="1800" dirty="0"/>
              <a:t>, S. (2015). Planetary Boundaries: Guiding human development on a changing planet. </a:t>
            </a:r>
            <a:r>
              <a:rPr lang="en-US" sz="1800" i="1" dirty="0"/>
              <a:t>Science</a:t>
            </a:r>
            <a:r>
              <a:rPr lang="en-US" sz="1800" dirty="0"/>
              <a:t>, </a:t>
            </a:r>
            <a:r>
              <a:rPr lang="en-US" sz="1800" i="1" dirty="0"/>
              <a:t>347</a:t>
            </a:r>
            <a:r>
              <a:rPr lang="en-US" sz="1800" dirty="0"/>
              <a:t>(6223), 1259855. </a:t>
            </a:r>
            <a:r>
              <a:rPr lang="en-US" sz="1800" dirty="0">
                <a:hlinkClick r:id="rId4"/>
              </a:rPr>
              <a:t>https://doi.org/10.1126/science.1259855</a:t>
            </a:r>
            <a:r>
              <a:rPr lang="en-US" sz="1800" dirty="0"/>
              <a:t> </a:t>
            </a:r>
          </a:p>
          <a:p>
            <a:pPr marL="296863" indent="-296863">
              <a:buNone/>
            </a:pPr>
            <a:r>
              <a:rPr lang="en-US" sz="1800" dirty="0"/>
              <a:t>Steffen, W., </a:t>
            </a:r>
            <a:r>
              <a:rPr lang="en-US" sz="1800" dirty="0" err="1"/>
              <a:t>Rockström</a:t>
            </a:r>
            <a:r>
              <a:rPr lang="en-US" sz="1800" dirty="0"/>
              <a:t>, J., Richardson, K., </a:t>
            </a:r>
            <a:r>
              <a:rPr lang="en-US" sz="1800" dirty="0" err="1"/>
              <a:t>Lenton</a:t>
            </a:r>
            <a:r>
              <a:rPr lang="en-US" sz="1800" dirty="0"/>
              <a:t>, T. M., </a:t>
            </a:r>
            <a:r>
              <a:rPr lang="en-US" sz="1800" dirty="0" err="1"/>
              <a:t>Folke</a:t>
            </a:r>
            <a:r>
              <a:rPr lang="en-US" sz="1800" dirty="0"/>
              <a:t>, C., </a:t>
            </a:r>
            <a:r>
              <a:rPr lang="en-US" sz="1800" dirty="0" err="1"/>
              <a:t>Liverman</a:t>
            </a:r>
            <a:r>
              <a:rPr lang="en-US" sz="1800" dirty="0"/>
              <a:t>, D., … </a:t>
            </a:r>
            <a:r>
              <a:rPr lang="en-US" sz="1800" dirty="0" err="1"/>
              <a:t>Schellnhuber</a:t>
            </a:r>
            <a:r>
              <a:rPr lang="en-US" sz="1800" dirty="0"/>
              <a:t>, H. J. (2018). Trajectories of the Earth System in the Anthropocene. </a:t>
            </a:r>
            <a:r>
              <a:rPr lang="en-US" sz="1800" i="1" dirty="0"/>
              <a:t>Proceedings of the National Academy of Sciences</a:t>
            </a:r>
            <a:r>
              <a:rPr lang="en-US" sz="1800" dirty="0"/>
              <a:t>, </a:t>
            </a:r>
            <a:r>
              <a:rPr lang="en-US" sz="1800" i="1" dirty="0"/>
              <a:t>115</a:t>
            </a:r>
            <a:r>
              <a:rPr lang="en-US" sz="1800" dirty="0"/>
              <a:t>(33), 8252–8259. </a:t>
            </a:r>
            <a:r>
              <a:rPr lang="en-US" sz="1800" dirty="0">
                <a:hlinkClick r:id="rId5"/>
              </a:rPr>
              <a:t>https://doi.org/10.1073/pnas.1810141115</a:t>
            </a:r>
            <a:r>
              <a:rPr lang="en-US" sz="1800" dirty="0"/>
              <a:t> </a:t>
            </a:r>
          </a:p>
          <a:p>
            <a:pPr marL="296863" indent="-296863">
              <a:buNone/>
            </a:pPr>
            <a:r>
              <a:rPr lang="en-US" sz="1800" dirty="0"/>
              <a:t>Steffen, W., Broadgate, W., Deutsch, L., Gaffney, O., &amp; Ludwig, C. (2015). The trajectory of the Anthropocene: The Great Acceleration. </a:t>
            </a:r>
            <a:r>
              <a:rPr lang="en-US" sz="1800" i="1" dirty="0"/>
              <a:t>The Anthropocene Review</a:t>
            </a:r>
            <a:r>
              <a:rPr lang="en-US" sz="1800" dirty="0"/>
              <a:t>, </a:t>
            </a:r>
            <a:r>
              <a:rPr lang="en-US" sz="1800" i="1" dirty="0"/>
              <a:t>2</a:t>
            </a:r>
            <a:r>
              <a:rPr lang="en-US" sz="1800" dirty="0"/>
              <a:t>(1), 81–98. </a:t>
            </a:r>
            <a:r>
              <a:rPr lang="en-US" sz="1800" dirty="0">
                <a:hlinkClick r:id="rId6"/>
              </a:rPr>
              <a:t>https://doi.org/10.1177/2053019614564785</a:t>
            </a:r>
            <a:r>
              <a:rPr lang="en-US" sz="1800" dirty="0"/>
              <a:t> </a:t>
            </a:r>
          </a:p>
          <a:p>
            <a:pPr marL="296863" indent="-296863">
              <a:buNone/>
            </a:pPr>
            <a:r>
              <a:rPr lang="en-US" sz="1800" dirty="0"/>
              <a:t>Vogt, J., &amp; Hauer, R. (2017). Sustainability science for urban foresters and arborists. </a:t>
            </a:r>
            <a:r>
              <a:rPr lang="en-US" sz="1800" i="1" dirty="0"/>
              <a:t>Arborist News</a:t>
            </a:r>
            <a:r>
              <a:rPr lang="en-US" sz="1800" dirty="0"/>
              <a:t>, </a:t>
            </a:r>
            <a:r>
              <a:rPr lang="en-US" sz="1800" i="1" dirty="0"/>
              <a:t>26</a:t>
            </a:r>
            <a:r>
              <a:rPr lang="en-US" sz="1800" dirty="0"/>
              <a:t>(4), 28–34.</a:t>
            </a:r>
          </a:p>
        </p:txBody>
      </p:sp>
    </p:spTree>
    <p:extLst>
      <p:ext uri="{BB962C8B-B14F-4D97-AF65-F5344CB8AC3E}">
        <p14:creationId xmlns:p14="http://schemas.microsoft.com/office/powerpoint/2010/main" val="2350748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16"/>
          <p:cNvGraphicFramePr>
            <a:graphicFrameLocks/>
          </p:cNvGraphicFramePr>
          <p:nvPr/>
        </p:nvGraphicFramePr>
        <p:xfrm>
          <a:off x="4265918" y="417894"/>
          <a:ext cx="7329182" cy="57838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564393" y="6307237"/>
            <a:ext cx="8747138" cy="369332"/>
          </a:xfrm>
          <a:prstGeom prst="rect">
            <a:avLst/>
          </a:prstGeom>
          <a:noFill/>
        </p:spPr>
        <p:txBody>
          <a:bodyPr wrap="square" rtlCol="0">
            <a:spAutoFit/>
          </a:bodyPr>
          <a:lstStyle/>
          <a:p>
            <a:pPr algn="ctr"/>
            <a:r>
              <a:rPr lang="en-US" i="1" dirty="0"/>
              <a:t>Data from Steffen et al. (2015a)</a:t>
            </a:r>
          </a:p>
        </p:txBody>
      </p:sp>
      <p:sp>
        <p:nvSpPr>
          <p:cNvPr id="9" name="Title 1">
            <a:extLst>
              <a:ext uri="{FF2B5EF4-FFF2-40B4-BE49-F238E27FC236}">
                <a16:creationId xmlns:a16="http://schemas.microsoft.com/office/drawing/2014/main" id="{CE15B955-6C86-7A45-9A88-CFF7BEEA508B}"/>
              </a:ext>
            </a:extLst>
          </p:cNvPr>
          <p:cNvSpPr>
            <a:spLocks noGrp="1"/>
          </p:cNvSpPr>
          <p:nvPr>
            <p:ph type="title"/>
          </p:nvPr>
        </p:nvSpPr>
        <p:spPr>
          <a:xfrm>
            <a:off x="317501" y="1930340"/>
            <a:ext cx="3948418" cy="2705159"/>
          </a:xfrm>
        </p:spPr>
        <p:txBody>
          <a:bodyPr>
            <a:normAutofit fontScale="90000"/>
          </a:bodyPr>
          <a:lstStyle/>
          <a:p>
            <a:pPr>
              <a:lnSpc>
                <a:spcPct val="130000"/>
              </a:lnSpc>
            </a:pPr>
            <a:r>
              <a:rPr lang="en-US" b="1" cap="none" dirty="0">
                <a:solidFill>
                  <a:srgbClr val="FFFFFF"/>
                </a:solidFill>
              </a:rPr>
              <a:t>We’ve added another billion since 2011:</a:t>
            </a:r>
            <a:br>
              <a:rPr lang="en-US" b="1" cap="none" dirty="0">
                <a:solidFill>
                  <a:srgbClr val="FFFFFF"/>
                </a:solidFill>
              </a:rPr>
            </a:br>
            <a:r>
              <a:rPr lang="en-US" b="1" cap="none" dirty="0">
                <a:solidFill>
                  <a:schemeClr val="accent6"/>
                </a:solidFill>
              </a:rPr>
              <a:t>Global pop. </a:t>
            </a:r>
            <a:r>
              <a:rPr lang="en-US" b="1" cap="none" dirty="0">
                <a:solidFill>
                  <a:schemeClr val="accent6"/>
                </a:solidFill>
                <a:highlight>
                  <a:srgbClr val="FFFF00"/>
                </a:highlight>
              </a:rPr>
              <a:t>8.062+ billion </a:t>
            </a:r>
            <a:br>
              <a:rPr lang="en-US" b="1" cap="none" dirty="0">
                <a:solidFill>
                  <a:schemeClr val="accent6"/>
                </a:solidFill>
              </a:rPr>
            </a:br>
            <a:r>
              <a:rPr lang="en-US" b="1" cap="none" dirty="0">
                <a:solidFill>
                  <a:schemeClr val="accent6"/>
                </a:solidFill>
              </a:rPr>
              <a:t>as of Sept 2023</a:t>
            </a:r>
          </a:p>
        </p:txBody>
      </p:sp>
      <p:cxnSp>
        <p:nvCxnSpPr>
          <p:cNvPr id="6" name="Straight Arrow Connector 5">
            <a:extLst>
              <a:ext uri="{FF2B5EF4-FFF2-40B4-BE49-F238E27FC236}">
                <a16:creationId xmlns:a16="http://schemas.microsoft.com/office/drawing/2014/main" id="{E4736160-4DD1-C04B-AA74-FCDE178EFC46}"/>
              </a:ext>
            </a:extLst>
          </p:cNvPr>
          <p:cNvCxnSpPr>
            <a:cxnSpLocks/>
          </p:cNvCxnSpPr>
          <p:nvPr/>
        </p:nvCxnSpPr>
        <p:spPr>
          <a:xfrm flipV="1">
            <a:off x="10163313" y="0"/>
            <a:ext cx="1270000" cy="3162299"/>
          </a:xfrm>
          <a:prstGeom prst="straightConnector1">
            <a:avLst/>
          </a:prstGeom>
          <a:ln w="2063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C321638-5CB6-9A45-8DD9-524AE54B4053}"/>
              </a:ext>
            </a:extLst>
          </p:cNvPr>
          <p:cNvSpPr txBox="1"/>
          <p:nvPr/>
        </p:nvSpPr>
        <p:spPr>
          <a:xfrm>
            <a:off x="203200" y="6307237"/>
            <a:ext cx="3698448" cy="369332"/>
          </a:xfrm>
          <a:prstGeom prst="rect">
            <a:avLst/>
          </a:prstGeom>
          <a:noFill/>
        </p:spPr>
        <p:txBody>
          <a:bodyPr wrap="none" rtlCol="0">
            <a:spAutoFit/>
          </a:bodyPr>
          <a:lstStyle/>
          <a:p>
            <a:r>
              <a:rPr lang="en-US" dirty="0">
                <a:hlinkClick r:id="rId3"/>
              </a:rPr>
              <a:t>https://www.worldometers.info</a:t>
            </a:r>
            <a:r>
              <a:rPr lang="en-US" dirty="0"/>
              <a:t> </a:t>
            </a:r>
          </a:p>
        </p:txBody>
      </p:sp>
    </p:spTree>
    <p:extLst>
      <p:ext uri="{BB962C8B-B14F-4D97-AF65-F5344CB8AC3E}">
        <p14:creationId xmlns:p14="http://schemas.microsoft.com/office/powerpoint/2010/main" val="2434192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46639" y="6282808"/>
            <a:ext cx="8747138" cy="369332"/>
          </a:xfrm>
          <a:prstGeom prst="rect">
            <a:avLst/>
          </a:prstGeom>
          <a:noFill/>
        </p:spPr>
        <p:txBody>
          <a:bodyPr wrap="square" rtlCol="0">
            <a:spAutoFit/>
          </a:bodyPr>
          <a:lstStyle/>
          <a:p>
            <a:pPr algn="ctr"/>
            <a:r>
              <a:rPr lang="en-US" i="1" dirty="0"/>
              <a:t>Data from Steffen et al. (2015a)</a:t>
            </a:r>
          </a:p>
        </p:txBody>
      </p:sp>
      <p:graphicFrame>
        <p:nvGraphicFramePr>
          <p:cNvPr id="12" name="Chart 11"/>
          <p:cNvGraphicFramePr>
            <a:graphicFrameLocks/>
          </p:cNvGraphicFramePr>
          <p:nvPr>
            <p:extLst>
              <p:ext uri="{D42A27DB-BD31-4B8C-83A1-F6EECF244321}">
                <p14:modId xmlns:p14="http://schemas.microsoft.com/office/powerpoint/2010/main" val="4172362068"/>
              </p:ext>
            </p:extLst>
          </p:nvPr>
        </p:nvGraphicFramePr>
        <p:xfrm>
          <a:off x="4450078" y="316892"/>
          <a:ext cx="7527268" cy="5673642"/>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1"/>
          <p:cNvSpPr>
            <a:spLocks noGrp="1"/>
          </p:cNvSpPr>
          <p:nvPr>
            <p:ph type="title"/>
          </p:nvPr>
        </p:nvSpPr>
        <p:spPr>
          <a:xfrm>
            <a:off x="214654" y="1588825"/>
            <a:ext cx="4040251" cy="2444512"/>
          </a:xfrm>
        </p:spPr>
        <p:txBody>
          <a:bodyPr anchor="t">
            <a:normAutofit fontScale="90000"/>
          </a:bodyPr>
          <a:lstStyle/>
          <a:p>
            <a:pPr>
              <a:lnSpc>
                <a:spcPct val="130000"/>
              </a:lnSpc>
            </a:pPr>
            <a:r>
              <a:rPr lang="en-US" b="1" cap="none" dirty="0">
                <a:solidFill>
                  <a:srgbClr val="FFFFFF"/>
                </a:solidFill>
              </a:rPr>
              <a:t>Primary energy use today is more than </a:t>
            </a:r>
            <a:br>
              <a:rPr lang="en-US" b="1" cap="none" dirty="0">
                <a:solidFill>
                  <a:srgbClr val="FFFFFF"/>
                </a:solidFill>
              </a:rPr>
            </a:br>
            <a:r>
              <a:rPr lang="en-US" b="1" cap="none" dirty="0">
                <a:solidFill>
                  <a:schemeClr val="accent3"/>
                </a:solidFill>
              </a:rPr>
              <a:t>30 times</a:t>
            </a:r>
            <a:r>
              <a:rPr lang="en-US" b="1" cap="none" dirty="0">
                <a:solidFill>
                  <a:srgbClr val="FFFFFF"/>
                </a:solidFill>
              </a:rPr>
              <a:t> what it was in 1750</a:t>
            </a:r>
          </a:p>
        </p:txBody>
      </p:sp>
    </p:spTree>
    <p:extLst>
      <p:ext uri="{BB962C8B-B14F-4D97-AF65-F5344CB8AC3E}">
        <p14:creationId xmlns:p14="http://schemas.microsoft.com/office/powerpoint/2010/main" val="2945064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7706" y="6203296"/>
            <a:ext cx="8747138" cy="369332"/>
          </a:xfrm>
          <a:prstGeom prst="rect">
            <a:avLst/>
          </a:prstGeom>
          <a:noFill/>
        </p:spPr>
        <p:txBody>
          <a:bodyPr wrap="square" rtlCol="0">
            <a:spAutoFit/>
          </a:bodyPr>
          <a:lstStyle/>
          <a:p>
            <a:pPr algn="ctr"/>
            <a:r>
              <a:rPr lang="en-US" i="1" dirty="0"/>
              <a:t>Data from Steffen et al. (2015a)</a:t>
            </a:r>
          </a:p>
        </p:txBody>
      </p:sp>
      <p:graphicFrame>
        <p:nvGraphicFramePr>
          <p:cNvPr id="10" name="Chart 9"/>
          <p:cNvGraphicFramePr>
            <a:graphicFrameLocks/>
          </p:cNvGraphicFramePr>
          <p:nvPr>
            <p:extLst>
              <p:ext uri="{D42A27DB-BD31-4B8C-83A1-F6EECF244321}">
                <p14:modId xmlns:p14="http://schemas.microsoft.com/office/powerpoint/2010/main" val="3208402555"/>
              </p:ext>
            </p:extLst>
          </p:nvPr>
        </p:nvGraphicFramePr>
        <p:xfrm>
          <a:off x="4670882" y="272334"/>
          <a:ext cx="7305880" cy="5592423"/>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1"/>
          <p:cNvSpPr>
            <a:spLocks noGrp="1"/>
          </p:cNvSpPr>
          <p:nvPr>
            <p:ph type="title"/>
          </p:nvPr>
        </p:nvSpPr>
        <p:spPr>
          <a:xfrm>
            <a:off x="531615" y="1846289"/>
            <a:ext cx="4040251" cy="2444512"/>
          </a:xfrm>
        </p:spPr>
        <p:txBody>
          <a:bodyPr anchor="t">
            <a:normAutofit fontScale="90000"/>
          </a:bodyPr>
          <a:lstStyle/>
          <a:p>
            <a:pPr>
              <a:lnSpc>
                <a:spcPct val="130000"/>
              </a:lnSpc>
            </a:pPr>
            <a:r>
              <a:rPr lang="en-US" b="1" cap="none" dirty="0">
                <a:solidFill>
                  <a:srgbClr val="FFFFFF"/>
                </a:solidFill>
              </a:rPr>
              <a:t>Water use has increased by a </a:t>
            </a:r>
            <a:r>
              <a:rPr lang="en-US" b="1" cap="none" dirty="0">
                <a:solidFill>
                  <a:srgbClr val="00B0F0"/>
                </a:solidFill>
              </a:rPr>
              <a:t>factor of 6 </a:t>
            </a:r>
            <a:r>
              <a:rPr lang="en-US" b="1" cap="none" dirty="0">
                <a:solidFill>
                  <a:srgbClr val="FFFFFF"/>
                </a:solidFill>
              </a:rPr>
              <a:t>in the last century alone</a:t>
            </a:r>
          </a:p>
        </p:txBody>
      </p:sp>
    </p:spTree>
    <p:extLst>
      <p:ext uri="{BB962C8B-B14F-4D97-AF65-F5344CB8AC3E}">
        <p14:creationId xmlns:p14="http://schemas.microsoft.com/office/powerpoint/2010/main" val="424288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72943" y="6282809"/>
            <a:ext cx="8747138" cy="369332"/>
          </a:xfrm>
          <a:prstGeom prst="rect">
            <a:avLst/>
          </a:prstGeom>
          <a:noFill/>
        </p:spPr>
        <p:txBody>
          <a:bodyPr wrap="square" rtlCol="0">
            <a:spAutoFit/>
          </a:bodyPr>
          <a:lstStyle/>
          <a:p>
            <a:pPr algn="ctr"/>
            <a:r>
              <a:rPr lang="en-US" i="1" dirty="0"/>
              <a:t>Data from Steffen et al. (2015a)</a:t>
            </a:r>
          </a:p>
        </p:txBody>
      </p:sp>
      <p:graphicFrame>
        <p:nvGraphicFramePr>
          <p:cNvPr id="10" name="Chart 9"/>
          <p:cNvGraphicFramePr>
            <a:graphicFrameLocks/>
          </p:cNvGraphicFramePr>
          <p:nvPr>
            <p:extLst>
              <p:ext uri="{D42A27DB-BD31-4B8C-83A1-F6EECF244321}">
                <p14:modId xmlns:p14="http://schemas.microsoft.com/office/powerpoint/2010/main" val="4264101170"/>
              </p:ext>
            </p:extLst>
          </p:nvPr>
        </p:nvGraphicFramePr>
        <p:xfrm>
          <a:off x="4781251" y="363496"/>
          <a:ext cx="7410749" cy="5650678"/>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a:spLocks noGrp="1"/>
          </p:cNvSpPr>
          <p:nvPr>
            <p:ph type="title"/>
          </p:nvPr>
        </p:nvSpPr>
        <p:spPr>
          <a:xfrm>
            <a:off x="442052" y="1694844"/>
            <a:ext cx="4040251" cy="2444512"/>
          </a:xfrm>
        </p:spPr>
        <p:txBody>
          <a:bodyPr anchor="t"/>
          <a:lstStyle/>
          <a:p>
            <a:pPr>
              <a:lnSpc>
                <a:spcPct val="130000"/>
              </a:lnSpc>
            </a:pPr>
            <a:r>
              <a:rPr lang="en-US" b="1" cap="none" dirty="0">
                <a:solidFill>
                  <a:srgbClr val="FFFFFF"/>
                </a:solidFill>
              </a:rPr>
              <a:t>Paper use today is </a:t>
            </a:r>
            <a:r>
              <a:rPr lang="en-US" b="1" cap="none" dirty="0">
                <a:solidFill>
                  <a:schemeClr val="accent2"/>
                </a:solidFill>
              </a:rPr>
              <a:t>500% of use in 1961</a:t>
            </a:r>
          </a:p>
        </p:txBody>
      </p:sp>
    </p:spTree>
    <p:extLst>
      <p:ext uri="{BB962C8B-B14F-4D97-AF65-F5344CB8AC3E}">
        <p14:creationId xmlns:p14="http://schemas.microsoft.com/office/powerpoint/2010/main" val="2829628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58120" y="1668339"/>
            <a:ext cx="4040251" cy="2444512"/>
          </a:xfrm>
        </p:spPr>
        <p:txBody>
          <a:bodyPr anchor="t">
            <a:normAutofit fontScale="90000"/>
          </a:bodyPr>
          <a:lstStyle/>
          <a:p>
            <a:pPr>
              <a:lnSpc>
                <a:spcPct val="130000"/>
              </a:lnSpc>
            </a:pPr>
            <a:r>
              <a:rPr lang="en-US" b="1" cap="none" dirty="0">
                <a:solidFill>
                  <a:srgbClr val="FFFFFF"/>
                </a:solidFill>
              </a:rPr>
              <a:t>GDP has increased </a:t>
            </a:r>
            <a:r>
              <a:rPr lang="en-US" b="1" cap="none" dirty="0">
                <a:solidFill>
                  <a:schemeClr val="accent6"/>
                </a:solidFill>
              </a:rPr>
              <a:t>100-fold </a:t>
            </a:r>
            <a:r>
              <a:rPr lang="en-US" b="1" cap="none" dirty="0">
                <a:solidFill>
                  <a:srgbClr val="FFFFFF"/>
                </a:solidFill>
              </a:rPr>
              <a:t>between 1820 and 2018</a:t>
            </a:r>
          </a:p>
        </p:txBody>
      </p:sp>
      <p:pic>
        <p:nvPicPr>
          <p:cNvPr id="3" name="Picture 2" descr="A graph of the global population&#10;&#10;Description automatically generated with medium confidence">
            <a:extLst>
              <a:ext uri="{FF2B5EF4-FFF2-40B4-BE49-F238E27FC236}">
                <a16:creationId xmlns:a16="http://schemas.microsoft.com/office/drawing/2014/main" id="{0ABA6748-30B0-26F3-3067-20AE0D1D8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529" y="349134"/>
            <a:ext cx="7522660" cy="6159731"/>
          </a:xfrm>
          <a:prstGeom prst="rect">
            <a:avLst/>
          </a:prstGeom>
        </p:spPr>
      </p:pic>
    </p:spTree>
    <p:extLst>
      <p:ext uri="{BB962C8B-B14F-4D97-AF65-F5344CB8AC3E}">
        <p14:creationId xmlns:p14="http://schemas.microsoft.com/office/powerpoint/2010/main" val="32799312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7|14.1|20.3|28.4|20.6"/>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Vapor Trail</Template>
  <TotalTime>9027</TotalTime>
  <Words>2511</Words>
  <Application>Microsoft Macintosh PowerPoint</Application>
  <PresentationFormat>Widescreen</PresentationFormat>
  <Paragraphs>286</Paragraphs>
  <Slides>47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Century Gothic</vt:lpstr>
      <vt:lpstr>Gill Sans</vt:lpstr>
      <vt:lpstr>source sans pro</vt:lpstr>
      <vt:lpstr>TwCenMT-Regular</vt:lpstr>
      <vt:lpstr>Vapor Trail</vt:lpstr>
      <vt:lpstr>Meeting Critical Human Needs within our Community  Forestry Capabilities   or, How can we think about sustainability and urban forests in the context of ecological limits and human social needs?</vt:lpstr>
      <vt:lpstr>Creative Commons Attribution-NonCommercial CC BY-NC 4.0</vt:lpstr>
      <vt:lpstr>4 million years  to get to  1 billion people</vt:lpstr>
      <vt:lpstr>In 12 years from 1999-2011, population grew 6 to 7 billion people</vt:lpstr>
      <vt:lpstr>We’ve added another billion since 2011: Global pop. 8.062+ billion  as of Sept 2023</vt:lpstr>
      <vt:lpstr>Primary energy use today is more than  30 times what it was in 1750</vt:lpstr>
      <vt:lpstr>Water use has increased by a factor of 6 in the last century alone</vt:lpstr>
      <vt:lpstr>Paper use today is 500% of use in 1961</vt:lpstr>
      <vt:lpstr>GDP has increased 100-fold between 1820 and 2018</vt:lpstr>
      <vt:lpstr>Tropical forest loss has accelerated</vt:lpstr>
      <vt:lpstr>Carbon dioxide in atmosphere far exceeds natural levels</vt:lpstr>
      <vt:lpstr>Carbon dioxide in atmosphere far exceeds natural levels</vt:lpstr>
      <vt:lpstr>Temperatures have risen with carbon dioxide over the last century</vt:lpstr>
      <vt:lpstr>PowerPoint Presentation</vt:lpstr>
      <vt:lpstr>One  Planet Earth</vt:lpstr>
      <vt:lpstr>Entering The Anthropocene…</vt:lpstr>
      <vt:lpstr>The Anthropocene  is happening in  urban areas</vt:lpstr>
      <vt:lpstr>PowerPoint Presentation</vt:lpstr>
      <vt:lpstr>Rest of TODAY’s talk…</vt:lpstr>
      <vt:lpstr>What is Sustainability?</vt:lpstr>
      <vt:lpstr>What is Sustainability?</vt:lpstr>
      <vt:lpstr>What is Sustainability?</vt:lpstr>
      <vt:lpstr>What is Sustainability?</vt:lpstr>
      <vt:lpstr>A more comprehensive way of thinking about sustainability…</vt:lpstr>
      <vt:lpstr>9 planetary boundaries define “safe operating space” for humans in the Anthropocene</vt:lpstr>
      <vt:lpstr>PowerPoint Presentation</vt:lpstr>
      <vt:lpstr>PowerPoint Presentation</vt:lpstr>
      <vt:lpstr>“Hothouse Earth”</vt:lpstr>
      <vt:lpstr>Planetary Boundaries applies resilient logic to 9 key Earth processes to generate “safe operating space” for humans</vt:lpstr>
      <vt:lpstr>What do planetary boundaries, sustainability, &amp; resilience have to do with urban forests??</vt:lpstr>
      <vt:lpstr>What is a  “sustainable” urban forest?</vt:lpstr>
      <vt:lpstr>Sustainable urban forest</vt:lpstr>
      <vt:lpstr>PowerPoint Presentation</vt:lpstr>
      <vt:lpstr>EX. #1: Climate Change</vt:lpstr>
      <vt:lpstr>Ex. #1: climate Change</vt:lpstr>
      <vt:lpstr>EX. #1: Climate Change</vt:lpstr>
      <vt:lpstr>Ex. #2: Novel Entities:  Invasive Pests  &amp; Diseases</vt:lpstr>
      <vt:lpstr>Ex. #3: Land-Use Change</vt:lpstr>
      <vt:lpstr>More than Planetary processes</vt:lpstr>
      <vt:lpstr>“Doughnut model”</vt:lpstr>
      <vt:lpstr>“doughnut model” thinking cultivates Resilience</vt:lpstr>
      <vt:lpstr>Ex.: Heat Islands &amp; Extreme Heat events</vt:lpstr>
      <vt:lpstr>Applying the General Framework</vt:lpstr>
      <vt:lpstr>PowerPoint Presentation</vt:lpstr>
      <vt:lpstr>How can urban foresters and urban forests help our cities live within “safe and just space”?</vt:lpstr>
      <vt:lpstr>Thank  You!</vt:lpstr>
      <vt:lpstr>Full Citations List</vt:lpstr>
    </vt:vector>
  </TitlesOfParts>
  <Manager/>
  <Company>Indiana University, Bloomington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Benefits Of Greening: Urban Forestry In The Anthropocene</dc:title>
  <dc:subject/>
  <dc:creator>Jessica Vogt</dc:creator>
  <cp:keywords/>
  <dc:description/>
  <cp:lastModifiedBy>Vogt, Jessica</cp:lastModifiedBy>
  <cp:revision>590</cp:revision>
  <cp:lastPrinted>2016-05-30T00:34:30Z</cp:lastPrinted>
  <dcterms:created xsi:type="dcterms:W3CDTF">2015-03-01T19:30:55Z</dcterms:created>
  <dcterms:modified xsi:type="dcterms:W3CDTF">2023-09-26T15:33:50Z</dcterms:modified>
  <cp:category/>
</cp:coreProperties>
</file>